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sldIdLst>
    <p:sldId id="256" r:id="rId2"/>
    <p:sldId id="257" r:id="rId3"/>
    <p:sldId id="265" r:id="rId4"/>
    <p:sldId id="258" r:id="rId5"/>
    <p:sldId id="259" r:id="rId6"/>
    <p:sldId id="272" r:id="rId7"/>
    <p:sldId id="266" r:id="rId8"/>
    <p:sldId id="263" r:id="rId9"/>
    <p:sldId id="274" r:id="rId10"/>
    <p:sldId id="273" r:id="rId11"/>
    <p:sldId id="264" r:id="rId12"/>
    <p:sldId id="275" r:id="rId13"/>
    <p:sldId id="278" r:id="rId14"/>
    <p:sldId id="270" r:id="rId15"/>
    <p:sldId id="267" r:id="rId16"/>
    <p:sldId id="260" r:id="rId17"/>
    <p:sldId id="277" r:id="rId18"/>
    <p:sldId id="269" r:id="rId19"/>
    <p:sldId id="279" r:id="rId20"/>
    <p:sldId id="261" r:id="rId21"/>
    <p:sldId id="276" r:id="rId22"/>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3526" autoAdjust="0"/>
  </p:normalViewPr>
  <p:slideViewPr>
    <p:cSldViewPr snapToGrid="0" snapToObjects="1">
      <p:cViewPr varScale="1">
        <p:scale>
          <a:sx n="148" d="100"/>
          <a:sy n="148" d="100"/>
        </p:scale>
        <p:origin x="-112" y="-136"/>
      </p:cViewPr>
      <p:guideLst>
        <p:guide orient="horz" pos="180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079500"/>
            <a:ext cx="6487668" cy="2627406"/>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270000"/>
            <a:ext cx="6498158" cy="1437389"/>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2" y="2749177"/>
            <a:ext cx="6498159" cy="763868"/>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2D63867B-0850-624E-A368-F9A749895F26}" type="datetimeFigureOut">
              <a:rPr lang="en-US" smtClean="0"/>
              <a:t>9/28/17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588CB-ED0C-FB4F-89C3-C19FC6297DD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509893"/>
            <a:ext cx="4079545" cy="968375"/>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9" y="1489880"/>
            <a:ext cx="4079545" cy="3100127"/>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63867B-0850-624E-A368-F9A749895F26}" type="datetimeFigureOut">
              <a:rPr lang="en-US" smtClean="0"/>
              <a:t>9/28/17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0588CB-ED0C-FB4F-89C3-C19FC6297DD9}" type="slidenum">
              <a:rPr lang="en-US" smtClean="0"/>
              <a:t>‹#›</a:t>
            </a:fld>
            <a:endParaRPr lang="en-US"/>
          </a:p>
        </p:txBody>
      </p:sp>
      <p:sp>
        <p:nvSpPr>
          <p:cNvPr id="8" name="Picture Placeholder 2"/>
          <p:cNvSpPr>
            <a:spLocks noGrp="1"/>
          </p:cNvSpPr>
          <p:nvPr>
            <p:ph type="pic" idx="1"/>
          </p:nvPr>
        </p:nvSpPr>
        <p:spPr>
          <a:xfrm>
            <a:off x="5090617" y="299494"/>
            <a:ext cx="3657600" cy="4431731"/>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63867B-0850-624E-A368-F9A749895F26}" type="datetimeFigureOut">
              <a:rPr lang="en-US" smtClean="0"/>
              <a:t>9/28/17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588CB-ED0C-FB4F-89C3-C19FC6297DD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06918"/>
            <a:ext cx="1524000" cy="464608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06918"/>
            <a:ext cx="6689726" cy="464608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63867B-0850-624E-A368-F9A749895F26}" type="datetimeFigureOut">
              <a:rPr lang="en-US" smtClean="0"/>
              <a:t>9/28/17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588CB-ED0C-FB4F-89C3-C19FC6297DD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63867B-0850-624E-A368-F9A749895F26}" type="datetimeFigureOut">
              <a:rPr lang="en-US" smtClean="0"/>
              <a:t>9/28/17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588CB-ED0C-FB4F-89C3-C19FC6297DD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9" y="2794001"/>
            <a:ext cx="8416925" cy="1225021"/>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9" y="3975858"/>
            <a:ext cx="8416925" cy="810559"/>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2D63867B-0850-624E-A368-F9A749895F26}" type="datetimeFigureOut">
              <a:rPr lang="en-US" smtClean="0"/>
              <a:t>9/28/17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588CB-ED0C-FB4F-89C3-C19FC6297DD9}" type="slidenum">
              <a:rPr lang="en-US" smtClean="0"/>
              <a:t>‹#›</a:t>
            </a:fld>
            <a:endParaRPr lang="en-US"/>
          </a:p>
        </p:txBody>
      </p:sp>
      <p:sp>
        <p:nvSpPr>
          <p:cNvPr id="9" name="Picture Placeholder 2"/>
          <p:cNvSpPr>
            <a:spLocks noGrp="1"/>
          </p:cNvSpPr>
          <p:nvPr>
            <p:ph type="pic" idx="13"/>
          </p:nvPr>
        </p:nvSpPr>
        <p:spPr>
          <a:xfrm>
            <a:off x="370980" y="302948"/>
            <a:ext cx="8402040" cy="236405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6" y="2002620"/>
            <a:ext cx="8056563" cy="1135063"/>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6" y="3113338"/>
            <a:ext cx="8056563" cy="1250156"/>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63867B-0850-624E-A368-F9A749895F26}" type="datetimeFigureOut">
              <a:rPr lang="en-US" smtClean="0"/>
              <a:t>9/28/17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588CB-ED0C-FB4F-89C3-C19FC6297DD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89647"/>
            <a:ext cx="8042276" cy="1114130"/>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333501"/>
            <a:ext cx="3840480" cy="36195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333501"/>
            <a:ext cx="3840480" cy="36195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63867B-0850-624E-A368-F9A749895F26}" type="datetimeFigureOut">
              <a:rPr lang="en-US" smtClean="0"/>
              <a:t>9/28/17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0588CB-ED0C-FB4F-89C3-C19FC6297DD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89647"/>
            <a:ext cx="8042276" cy="111413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211021"/>
            <a:ext cx="3840480" cy="625739"/>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1956180"/>
            <a:ext cx="3840480" cy="2996821"/>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211021"/>
            <a:ext cx="3840480" cy="625739"/>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1956180"/>
            <a:ext cx="3840480" cy="2996821"/>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D63867B-0850-624E-A368-F9A749895F26}" type="datetimeFigureOut">
              <a:rPr lang="en-US" smtClean="0"/>
              <a:t>9/28/17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0588CB-ED0C-FB4F-89C3-C19FC6297DD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D63867B-0850-624E-A368-F9A749895F26}" type="datetimeFigureOut">
              <a:rPr lang="en-US" smtClean="0"/>
              <a:t>9/28/17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0588CB-ED0C-FB4F-89C3-C19FC6297DD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63867B-0850-624E-A368-F9A749895F26}" type="datetimeFigureOut">
              <a:rPr lang="en-US" smtClean="0"/>
              <a:t>9/28/17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0588CB-ED0C-FB4F-89C3-C19FC6297DD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509893"/>
            <a:ext cx="3840480" cy="968375"/>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06917"/>
            <a:ext cx="3840480" cy="4646083"/>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489880"/>
            <a:ext cx="3840480" cy="3100127"/>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63867B-0850-624E-A368-F9A749895F26}" type="datetimeFigureOut">
              <a:rPr lang="en-US" smtClean="0"/>
              <a:t>9/28/17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0588CB-ED0C-FB4F-89C3-C19FC6297DD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89647"/>
            <a:ext cx="8042276" cy="111413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333501"/>
            <a:ext cx="8042276" cy="36195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5229724"/>
            <a:ext cx="2133600" cy="304271"/>
          </a:xfrm>
          <a:prstGeom prst="rect">
            <a:avLst/>
          </a:prstGeom>
        </p:spPr>
        <p:txBody>
          <a:bodyPr vert="horz" lIns="91440" tIns="45720" rIns="91440" bIns="45720" rtlCol="0" anchor="ctr"/>
          <a:lstStyle>
            <a:lvl1pPr algn="r">
              <a:defRPr sz="1200">
                <a:solidFill>
                  <a:schemeClr val="bg1"/>
                </a:solidFill>
              </a:defRPr>
            </a:lvl1pPr>
          </a:lstStyle>
          <a:p>
            <a:fld id="{2D63867B-0850-624E-A368-F9A749895F26}" type="datetimeFigureOut">
              <a:rPr lang="en-US" smtClean="0"/>
              <a:t>9/28/17</a:t>
            </a:fld>
            <a:endParaRPr lang="en-US"/>
          </a:p>
        </p:txBody>
      </p:sp>
      <p:sp>
        <p:nvSpPr>
          <p:cNvPr id="5" name="Footer Placeholder 4"/>
          <p:cNvSpPr>
            <a:spLocks noGrp="1"/>
          </p:cNvSpPr>
          <p:nvPr>
            <p:ph type="ftr" sz="quarter" idx="3"/>
          </p:nvPr>
        </p:nvSpPr>
        <p:spPr>
          <a:xfrm>
            <a:off x="264459" y="5229724"/>
            <a:ext cx="4840941" cy="304271"/>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5229724"/>
            <a:ext cx="990600" cy="304271"/>
          </a:xfrm>
          <a:prstGeom prst="rect">
            <a:avLst/>
          </a:prstGeom>
        </p:spPr>
        <p:txBody>
          <a:bodyPr vert="horz" lIns="91440" tIns="45720" rIns="91440" bIns="45720" rtlCol="0" anchor="ctr"/>
          <a:lstStyle>
            <a:lvl1pPr algn="r">
              <a:defRPr sz="3600">
                <a:solidFill>
                  <a:schemeClr val="bg1"/>
                </a:solidFill>
              </a:defRPr>
            </a:lvl1pPr>
          </a:lstStyle>
          <a:p>
            <a:fld id="{C30588CB-ED0C-FB4F-89C3-C19FC6297DD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SACBC</a:t>
            </a:r>
            <a:br>
              <a:rPr lang="en-US" dirty="0" smtClean="0"/>
            </a:br>
            <a:r>
              <a:rPr lang="en-US" dirty="0" smtClean="0"/>
              <a:t>Athletic Association</a:t>
            </a:r>
            <a:endParaRPr lang="en-US" dirty="0"/>
          </a:p>
        </p:txBody>
      </p:sp>
      <p:sp>
        <p:nvSpPr>
          <p:cNvPr id="3" name="Subtitle 2"/>
          <p:cNvSpPr>
            <a:spLocks noGrp="1"/>
          </p:cNvSpPr>
          <p:nvPr>
            <p:ph type="subTitle" idx="1"/>
          </p:nvPr>
        </p:nvSpPr>
        <p:spPr/>
        <p:txBody>
          <a:bodyPr/>
          <a:lstStyle/>
          <a:p>
            <a:r>
              <a:rPr lang="en-US" dirty="0" smtClean="0"/>
              <a:t>Coaches and Managers Meeting</a:t>
            </a:r>
          </a:p>
          <a:p>
            <a:r>
              <a:rPr lang="en-US" dirty="0" smtClean="0"/>
              <a:t>Oct 2017</a:t>
            </a:r>
            <a:endParaRPr lang="en-US" dirty="0"/>
          </a:p>
        </p:txBody>
      </p:sp>
    </p:spTree>
    <p:extLst>
      <p:ext uri="{BB962C8B-B14F-4D97-AF65-F5344CB8AC3E}">
        <p14:creationId xmlns:p14="http://schemas.microsoft.com/office/powerpoint/2010/main" val="1291067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89647"/>
            <a:ext cx="8157845" cy="892487"/>
          </a:xfrm>
        </p:spPr>
        <p:txBody>
          <a:bodyPr/>
          <a:lstStyle/>
          <a:p>
            <a:r>
              <a:rPr lang="en-US" sz="4400" dirty="0" smtClean="0"/>
              <a:t>Coaches </a:t>
            </a:r>
            <a:r>
              <a:rPr lang="mr-IN" sz="4400" dirty="0" smtClean="0"/>
              <a:t>–</a:t>
            </a:r>
            <a:r>
              <a:rPr lang="en-US" sz="4400" dirty="0" smtClean="0"/>
              <a:t> League/Gameplay</a:t>
            </a:r>
            <a:endParaRPr lang="en-US" sz="4400" dirty="0"/>
          </a:p>
        </p:txBody>
      </p:sp>
      <p:sp>
        <p:nvSpPr>
          <p:cNvPr id="3" name="Content Placeholder 2"/>
          <p:cNvSpPr>
            <a:spLocks noGrp="1"/>
          </p:cNvSpPr>
          <p:nvPr>
            <p:ph idx="1"/>
          </p:nvPr>
        </p:nvSpPr>
        <p:spPr>
          <a:xfrm>
            <a:off x="549275" y="1051404"/>
            <a:ext cx="8042276" cy="4199466"/>
          </a:xfrm>
        </p:spPr>
        <p:txBody>
          <a:bodyPr>
            <a:normAutofit fontScale="85000" lnSpcReduction="20000"/>
          </a:bodyPr>
          <a:lstStyle/>
          <a:p>
            <a:r>
              <a:rPr lang="en-US" dirty="0" smtClean="0"/>
              <a:t>Focus on sportsmanship</a:t>
            </a:r>
          </a:p>
          <a:p>
            <a:pPr lvl="1"/>
            <a:r>
              <a:rPr lang="en-US" dirty="0" smtClean="0"/>
              <a:t>Playing time </a:t>
            </a:r>
            <a:r>
              <a:rPr lang="mr-IN" dirty="0" smtClean="0"/>
              <a:t>–</a:t>
            </a:r>
            <a:r>
              <a:rPr lang="en-US" dirty="0" smtClean="0"/>
              <a:t> League mandated is the minimum, but SACBC promotes more equity, but is (age) level based</a:t>
            </a:r>
          </a:p>
          <a:p>
            <a:pPr lvl="2"/>
            <a:r>
              <a:rPr lang="en-US" dirty="0" smtClean="0"/>
              <a:t>Should consider attendance, attitude, </a:t>
            </a:r>
            <a:r>
              <a:rPr lang="en-US" dirty="0" err="1" smtClean="0"/>
              <a:t>etc</a:t>
            </a:r>
            <a:r>
              <a:rPr lang="en-US" dirty="0" smtClean="0"/>
              <a:t>, but please set expectations beforehand and explain decisions to your team</a:t>
            </a:r>
          </a:p>
          <a:p>
            <a:pPr lvl="1"/>
            <a:r>
              <a:rPr lang="en-US" dirty="0" smtClean="0"/>
              <a:t>Coach and fan behavior</a:t>
            </a:r>
          </a:p>
          <a:p>
            <a:pPr lvl="1"/>
            <a:r>
              <a:rPr lang="en-US" dirty="0" smtClean="0"/>
              <a:t>“Mercy rules”: EBGAL (no official, but there unofficial expectations reviewed by the board), EBYAL (see rules)</a:t>
            </a:r>
          </a:p>
          <a:p>
            <a:r>
              <a:rPr lang="en-US" dirty="0" smtClean="0"/>
              <a:t>Know your rules (documents are on website)</a:t>
            </a:r>
          </a:p>
          <a:p>
            <a:r>
              <a:rPr lang="en-US" dirty="0" smtClean="0"/>
              <a:t>Provide feedback to your league reps</a:t>
            </a:r>
          </a:p>
          <a:p>
            <a:pPr lvl="1"/>
            <a:r>
              <a:rPr lang="en-US" dirty="0" smtClean="0"/>
              <a:t>Facilities</a:t>
            </a:r>
          </a:p>
          <a:p>
            <a:pPr lvl="1"/>
            <a:r>
              <a:rPr lang="en-US" dirty="0" smtClean="0"/>
              <a:t>Ref performance and other team/fans</a:t>
            </a:r>
            <a:r>
              <a:rPr lang="en-US" dirty="0" smtClean="0">
                <a:solidFill>
                  <a:srgbClr val="FF0000"/>
                </a:solidFill>
              </a:rPr>
              <a:t>*</a:t>
            </a:r>
          </a:p>
          <a:p>
            <a:pPr lvl="1"/>
            <a:r>
              <a:rPr lang="en-US" dirty="0" smtClean="0"/>
              <a:t>Report technical fouls:  Reviewed by the league boards</a:t>
            </a:r>
          </a:p>
        </p:txBody>
      </p:sp>
    </p:spTree>
    <p:extLst>
      <p:ext uri="{BB962C8B-B14F-4D97-AF65-F5344CB8AC3E}">
        <p14:creationId xmlns:p14="http://schemas.microsoft.com/office/powerpoint/2010/main" val="2023086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89647"/>
            <a:ext cx="8042276" cy="850153"/>
          </a:xfrm>
        </p:spPr>
        <p:txBody>
          <a:bodyPr/>
          <a:lstStyle/>
          <a:p>
            <a:r>
              <a:rPr lang="en-US" sz="3200" dirty="0" smtClean="0"/>
              <a:t>Managers-Communications/ Organization</a:t>
            </a:r>
            <a:endParaRPr lang="en-US" sz="3200" dirty="0"/>
          </a:p>
        </p:txBody>
      </p:sp>
      <p:sp>
        <p:nvSpPr>
          <p:cNvPr id="3" name="Content Placeholder 2"/>
          <p:cNvSpPr>
            <a:spLocks noGrp="1"/>
          </p:cNvSpPr>
          <p:nvPr>
            <p:ph idx="1"/>
          </p:nvPr>
        </p:nvSpPr>
        <p:spPr>
          <a:xfrm>
            <a:off x="549275" y="1049867"/>
            <a:ext cx="8042276" cy="4140200"/>
          </a:xfrm>
        </p:spPr>
        <p:txBody>
          <a:bodyPr>
            <a:normAutofit fontScale="92500" lnSpcReduction="20000"/>
          </a:bodyPr>
          <a:lstStyle/>
          <a:p>
            <a:r>
              <a:rPr lang="en-US" dirty="0" smtClean="0"/>
              <a:t>New for 2017 </a:t>
            </a:r>
            <a:r>
              <a:rPr lang="mr-IN" dirty="0" smtClean="0"/>
              <a:t>–</a:t>
            </a:r>
            <a:r>
              <a:rPr lang="en-US" dirty="0" smtClean="0"/>
              <a:t> Duty roster check-in list</a:t>
            </a:r>
          </a:p>
          <a:p>
            <a:pPr lvl="1"/>
            <a:r>
              <a:rPr lang="en-US" dirty="0" smtClean="0"/>
              <a:t>Bring to various events and ask families to sign in</a:t>
            </a:r>
          </a:p>
          <a:p>
            <a:pPr lvl="1"/>
            <a:r>
              <a:rPr lang="en-US" dirty="0" smtClean="0"/>
              <a:t>Submit to board for end of year review and archive</a:t>
            </a:r>
          </a:p>
          <a:p>
            <a:r>
              <a:rPr lang="en-US" dirty="0" smtClean="0"/>
              <a:t>Send out reminders for practices, games, and duties (INCLUDING SUMMER BAZZAR) etc. </a:t>
            </a:r>
          </a:p>
          <a:p>
            <a:r>
              <a:rPr lang="en-US" dirty="0" smtClean="0"/>
              <a:t>Timekeeping/scorekeeping schedule for league games</a:t>
            </a:r>
          </a:p>
          <a:p>
            <a:r>
              <a:rPr lang="en-US" dirty="0" smtClean="0"/>
              <a:t>Coordination of outside tournaments (see tournament list) </a:t>
            </a:r>
            <a:r>
              <a:rPr lang="mr-IN" dirty="0" smtClean="0"/>
              <a:t>–</a:t>
            </a:r>
            <a:r>
              <a:rPr lang="en-US" dirty="0" smtClean="0"/>
              <a:t> application, rosters, fees, </a:t>
            </a:r>
            <a:r>
              <a:rPr lang="en-US" dirty="0" err="1" smtClean="0"/>
              <a:t>etc</a:t>
            </a:r>
            <a:endParaRPr lang="en-US" dirty="0" smtClean="0"/>
          </a:p>
          <a:p>
            <a:r>
              <a:rPr lang="en-US" dirty="0" smtClean="0"/>
              <a:t>Hanamatsuri tournament </a:t>
            </a:r>
            <a:r>
              <a:rPr lang="mr-IN" dirty="0" smtClean="0"/>
              <a:t>–</a:t>
            </a:r>
            <a:r>
              <a:rPr lang="en-US" dirty="0" smtClean="0"/>
              <a:t> snack bar gym coordinator (delegate and share)</a:t>
            </a:r>
          </a:p>
        </p:txBody>
      </p:sp>
      <p:sp>
        <p:nvSpPr>
          <p:cNvPr id="4" name="TextBox 3"/>
          <p:cNvSpPr txBox="1"/>
          <p:nvPr/>
        </p:nvSpPr>
        <p:spPr>
          <a:xfrm>
            <a:off x="345924" y="5021254"/>
            <a:ext cx="8347810" cy="369332"/>
          </a:xfrm>
          <a:prstGeom prst="rect">
            <a:avLst/>
          </a:prstGeom>
          <a:solidFill>
            <a:schemeClr val="accent4"/>
          </a:solidFill>
        </p:spPr>
        <p:txBody>
          <a:bodyPr wrap="square" rtlCol="0">
            <a:spAutoFit/>
          </a:bodyPr>
          <a:lstStyle/>
          <a:p>
            <a:pPr algn="ctr"/>
            <a:r>
              <a:rPr lang="en-US" dirty="0" smtClean="0"/>
              <a:t>Managers are the link between the org. leadership and the individual families</a:t>
            </a:r>
            <a:endParaRPr lang="en-US" dirty="0"/>
          </a:p>
        </p:txBody>
      </p:sp>
    </p:spTree>
    <p:extLst>
      <p:ext uri="{BB962C8B-B14F-4D97-AF65-F5344CB8AC3E}">
        <p14:creationId xmlns:p14="http://schemas.microsoft.com/office/powerpoint/2010/main" val="1567454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Managers-League Duties</a:t>
            </a:r>
            <a:endParaRPr lang="en-US" dirty="0"/>
          </a:p>
        </p:txBody>
      </p:sp>
      <p:sp>
        <p:nvSpPr>
          <p:cNvPr id="3" name="Content Placeholder 2"/>
          <p:cNvSpPr>
            <a:spLocks noGrp="1"/>
          </p:cNvSpPr>
          <p:nvPr>
            <p:ph idx="1"/>
          </p:nvPr>
        </p:nvSpPr>
        <p:spPr/>
        <p:txBody>
          <a:bodyPr>
            <a:normAutofit/>
          </a:bodyPr>
          <a:lstStyle/>
          <a:p>
            <a:r>
              <a:rPr lang="en-US" dirty="0" smtClean="0"/>
              <a:t>Cash envelopes to pay refs</a:t>
            </a:r>
            <a:endParaRPr lang="en-US" dirty="0"/>
          </a:p>
          <a:p>
            <a:r>
              <a:rPr lang="en-US" dirty="0" smtClean="0"/>
              <a:t>Score reporting</a:t>
            </a:r>
          </a:p>
          <a:p>
            <a:pPr lvl="1"/>
            <a:r>
              <a:rPr lang="en-US" dirty="0" smtClean="0"/>
              <a:t>EBGAL </a:t>
            </a:r>
            <a:r>
              <a:rPr lang="mr-IN" dirty="0" smtClean="0"/>
              <a:t>–</a:t>
            </a:r>
            <a:r>
              <a:rPr lang="en-US" dirty="0" smtClean="0"/>
              <a:t> text or email Ken after game</a:t>
            </a:r>
          </a:p>
          <a:p>
            <a:pPr lvl="1"/>
            <a:r>
              <a:rPr lang="en-US" dirty="0" smtClean="0"/>
              <a:t>EBYAL </a:t>
            </a:r>
            <a:r>
              <a:rPr lang="mr-IN" dirty="0" smtClean="0"/>
              <a:t>–</a:t>
            </a:r>
            <a:r>
              <a:rPr lang="en-US" dirty="0" smtClean="0"/>
              <a:t> Official Reporting </a:t>
            </a:r>
            <a:r>
              <a:rPr lang="en-US" dirty="0" err="1" smtClean="0"/>
              <a:t>Scoresheet</a:t>
            </a:r>
            <a:r>
              <a:rPr lang="en-US" dirty="0" smtClean="0"/>
              <a:t> needs to be emailed to rep</a:t>
            </a:r>
          </a:p>
        </p:txBody>
      </p:sp>
      <p:sp>
        <p:nvSpPr>
          <p:cNvPr id="4" name="TextBox 3"/>
          <p:cNvSpPr txBox="1"/>
          <p:nvPr/>
        </p:nvSpPr>
        <p:spPr>
          <a:xfrm>
            <a:off x="934720" y="4538133"/>
            <a:ext cx="6451600" cy="369332"/>
          </a:xfrm>
          <a:prstGeom prst="rect">
            <a:avLst/>
          </a:prstGeom>
          <a:solidFill>
            <a:schemeClr val="accent4"/>
          </a:solidFill>
        </p:spPr>
        <p:txBody>
          <a:bodyPr wrap="square" rtlCol="0">
            <a:spAutoFit/>
          </a:bodyPr>
          <a:lstStyle/>
          <a:p>
            <a:pPr algn="ctr"/>
            <a:r>
              <a:rPr lang="en-US" dirty="0" smtClean="0"/>
              <a:t>Detailed Managers Checklist is Provided Separately</a:t>
            </a:r>
            <a:endParaRPr lang="en-US" dirty="0"/>
          </a:p>
        </p:txBody>
      </p:sp>
    </p:spTree>
    <p:extLst>
      <p:ext uri="{BB962C8B-B14F-4D97-AF65-F5344CB8AC3E}">
        <p14:creationId xmlns:p14="http://schemas.microsoft.com/office/powerpoint/2010/main" val="1916035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a:t>
            </a:r>
            <a:endParaRPr lang="en-US" dirty="0"/>
          </a:p>
        </p:txBody>
      </p:sp>
      <p:sp>
        <p:nvSpPr>
          <p:cNvPr id="3" name="Content Placeholder 2"/>
          <p:cNvSpPr>
            <a:spLocks noGrp="1"/>
          </p:cNvSpPr>
          <p:nvPr>
            <p:ph idx="1"/>
          </p:nvPr>
        </p:nvSpPr>
        <p:spPr>
          <a:xfrm>
            <a:off x="549275" y="1333501"/>
            <a:ext cx="8042276" cy="3943864"/>
          </a:xfrm>
        </p:spPr>
        <p:txBody>
          <a:bodyPr>
            <a:normAutofit fontScale="70000" lnSpcReduction="20000"/>
          </a:bodyPr>
          <a:lstStyle/>
          <a:p>
            <a:r>
              <a:rPr lang="en-US" dirty="0" smtClean="0"/>
              <a:t>The church is private property!  </a:t>
            </a:r>
          </a:p>
          <a:p>
            <a:pPr lvl="1"/>
            <a:r>
              <a:rPr lang="en-US" dirty="0" smtClean="0"/>
              <a:t>Visits or tours need to be made by appointment.  Church number is (510)471-2581</a:t>
            </a:r>
          </a:p>
          <a:p>
            <a:r>
              <a:rPr lang="en-US" dirty="0" smtClean="0"/>
              <a:t>No one should be “observing” our practices or “checking out the facilities” without prior invitation from our coaches or church board member.</a:t>
            </a:r>
            <a:endParaRPr lang="en-US" dirty="0"/>
          </a:p>
          <a:p>
            <a:r>
              <a:rPr lang="en-US" dirty="0" smtClean="0"/>
              <a:t>You may ask anyone who is not associated with the church or church organization to leave.  If there are issues, call the Union City Police.</a:t>
            </a:r>
          </a:p>
          <a:p>
            <a:r>
              <a:rPr lang="en-US" dirty="0" smtClean="0"/>
              <a:t>Discuss security with your team, everyone needs to be educated and is responsible for safety of our children</a:t>
            </a:r>
            <a:endParaRPr lang="en-US" dirty="0"/>
          </a:p>
          <a:p>
            <a:r>
              <a:rPr lang="en-US" dirty="0" smtClean="0"/>
              <a:t>SACBC had unwanted strangers in the past, it does happen!</a:t>
            </a:r>
          </a:p>
          <a:p>
            <a:pPr marL="0" indent="0" algn="ctr">
              <a:buNone/>
            </a:pPr>
            <a:r>
              <a:rPr lang="en-US" b="1" dirty="0" smtClean="0">
                <a:solidFill>
                  <a:srgbClr val="FF0000"/>
                </a:solidFill>
              </a:rPr>
              <a:t>Safety of our children is not to be compromised, err on the side of caution</a:t>
            </a:r>
          </a:p>
        </p:txBody>
      </p:sp>
    </p:spTree>
    <p:extLst>
      <p:ext uri="{BB962C8B-B14F-4D97-AF65-F5344CB8AC3E}">
        <p14:creationId xmlns:p14="http://schemas.microsoft.com/office/powerpoint/2010/main" val="803213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99714"/>
            <a:ext cx="8042276" cy="469153"/>
          </a:xfrm>
        </p:spPr>
        <p:txBody>
          <a:bodyPr/>
          <a:lstStyle/>
          <a:p>
            <a:r>
              <a:rPr lang="en-US" dirty="0" smtClean="0"/>
              <a:t>Miscellaneous</a:t>
            </a:r>
            <a:endParaRPr lang="en-US" dirty="0"/>
          </a:p>
        </p:txBody>
      </p:sp>
      <p:sp>
        <p:nvSpPr>
          <p:cNvPr id="3" name="Content Placeholder 2"/>
          <p:cNvSpPr>
            <a:spLocks noGrp="1"/>
          </p:cNvSpPr>
          <p:nvPr>
            <p:ph idx="1"/>
          </p:nvPr>
        </p:nvSpPr>
        <p:spPr>
          <a:xfrm>
            <a:off x="549275" y="829734"/>
            <a:ext cx="8042276" cy="4394201"/>
          </a:xfrm>
        </p:spPr>
        <p:txBody>
          <a:bodyPr>
            <a:normAutofit fontScale="55000" lnSpcReduction="20000"/>
          </a:bodyPr>
          <a:lstStyle/>
          <a:p>
            <a:r>
              <a:rPr lang="en-US" dirty="0" smtClean="0"/>
              <a:t>Tournaments </a:t>
            </a:r>
            <a:r>
              <a:rPr lang="mr-IN" dirty="0" smtClean="0"/>
              <a:t>–</a:t>
            </a:r>
            <a:r>
              <a:rPr lang="en-US" dirty="0" smtClean="0"/>
              <a:t> AA pays for 1 tournament + Hanamatsuri tournament </a:t>
            </a:r>
          </a:p>
          <a:p>
            <a:pPr lvl="1"/>
            <a:r>
              <a:rPr lang="en-US" dirty="0" smtClean="0"/>
              <a:t>Tournaments must be sponsored by one of our sister organizations</a:t>
            </a:r>
          </a:p>
          <a:p>
            <a:pPr lvl="1"/>
            <a:r>
              <a:rPr lang="en-US" dirty="0" smtClean="0"/>
              <a:t>No tournaments? Compensation plan</a:t>
            </a:r>
          </a:p>
          <a:p>
            <a:pPr lvl="1"/>
            <a:r>
              <a:rPr lang="en-US" dirty="0" smtClean="0"/>
              <a:t>EBYAL </a:t>
            </a:r>
            <a:r>
              <a:rPr lang="mr-IN" dirty="0" smtClean="0"/>
              <a:t>–</a:t>
            </a:r>
            <a:r>
              <a:rPr lang="en-US" dirty="0" smtClean="0"/>
              <a:t> C, B</a:t>
            </a:r>
          </a:p>
          <a:p>
            <a:pPr lvl="2"/>
            <a:r>
              <a:rPr lang="en-US" dirty="0" smtClean="0"/>
              <a:t>Shaughnessy tournament is priority over outside tournaments</a:t>
            </a:r>
          </a:p>
          <a:p>
            <a:r>
              <a:rPr lang="en-US" dirty="0" smtClean="0"/>
              <a:t>Gym protocols</a:t>
            </a:r>
          </a:p>
          <a:p>
            <a:pPr lvl="1"/>
            <a:r>
              <a:rPr lang="en-US" dirty="0" smtClean="0"/>
              <a:t>Use only during assigned times</a:t>
            </a:r>
          </a:p>
          <a:p>
            <a:pPr lvl="1"/>
            <a:r>
              <a:rPr lang="en-US" dirty="0" smtClean="0"/>
              <a:t>Follow gym protocols (posted in gym)</a:t>
            </a:r>
          </a:p>
          <a:p>
            <a:r>
              <a:rPr lang="en-US" dirty="0" smtClean="0"/>
              <a:t>Family duties and responsibilities</a:t>
            </a:r>
          </a:p>
          <a:p>
            <a:pPr lvl="1"/>
            <a:r>
              <a:rPr lang="en-US" dirty="0" smtClean="0"/>
              <a:t>Enforcement is becoming more strict</a:t>
            </a:r>
          </a:p>
          <a:p>
            <a:pPr lvl="1"/>
            <a:r>
              <a:rPr lang="en-US" dirty="0" smtClean="0"/>
              <a:t>Failure to fulfill is a criteria for dismissal or denial</a:t>
            </a:r>
          </a:p>
          <a:p>
            <a:r>
              <a:rPr lang="en-US" dirty="0" smtClean="0"/>
              <a:t>Escalation protocol</a:t>
            </a:r>
          </a:p>
          <a:p>
            <a:pPr lvl="1"/>
            <a:r>
              <a:rPr lang="en-US" dirty="0" smtClean="0"/>
              <a:t>On Court Issues</a:t>
            </a:r>
          </a:p>
          <a:p>
            <a:pPr lvl="2"/>
            <a:r>
              <a:rPr lang="en-US" dirty="0" smtClean="0"/>
              <a:t>Member -&gt; Coach or Manager -&gt; Ref/Coach -&gt; League Rep -&gt; League</a:t>
            </a:r>
          </a:p>
          <a:p>
            <a:pPr lvl="1"/>
            <a:r>
              <a:rPr lang="en-US" dirty="0" smtClean="0"/>
              <a:t>Off Court Issues</a:t>
            </a:r>
          </a:p>
          <a:p>
            <a:pPr lvl="2"/>
            <a:r>
              <a:rPr lang="en-US" dirty="0" smtClean="0"/>
              <a:t>Member </a:t>
            </a:r>
            <a:r>
              <a:rPr lang="en-US" dirty="0"/>
              <a:t>-&gt; Coach or Manager -&gt; </a:t>
            </a:r>
            <a:r>
              <a:rPr lang="en-US" dirty="0" smtClean="0"/>
              <a:t>AD or President -&gt; Board</a:t>
            </a:r>
            <a:endParaRPr lang="en-US" dirty="0"/>
          </a:p>
        </p:txBody>
      </p:sp>
    </p:spTree>
    <p:extLst>
      <p:ext uri="{BB962C8B-B14F-4D97-AF65-F5344CB8AC3E}">
        <p14:creationId xmlns:p14="http://schemas.microsoft.com/office/powerpoint/2010/main" val="31697904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Member Families</a:t>
            </a:r>
            <a:endParaRPr lang="en-US" dirty="0"/>
          </a:p>
        </p:txBody>
      </p:sp>
      <p:sp>
        <p:nvSpPr>
          <p:cNvPr id="5" name="Subtitle 4"/>
          <p:cNvSpPr>
            <a:spLocks noGrp="1"/>
          </p:cNvSpPr>
          <p:nvPr>
            <p:ph type="subTitle" idx="1"/>
          </p:nvPr>
        </p:nvSpPr>
        <p:spPr/>
        <p:txBody>
          <a:bodyPr>
            <a:noAutofit/>
          </a:bodyPr>
          <a:lstStyle/>
          <a:p>
            <a:endParaRPr lang="en-US" sz="2400" dirty="0"/>
          </a:p>
        </p:txBody>
      </p:sp>
    </p:spTree>
    <p:extLst>
      <p:ext uri="{BB962C8B-B14F-4D97-AF65-F5344CB8AC3E}">
        <p14:creationId xmlns:p14="http://schemas.microsoft.com/office/powerpoint/2010/main" val="2287267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89646"/>
            <a:ext cx="8042276" cy="606597"/>
          </a:xfrm>
        </p:spPr>
        <p:txBody>
          <a:bodyPr/>
          <a:lstStyle/>
          <a:p>
            <a:r>
              <a:rPr lang="en-US" sz="3600" dirty="0" smtClean="0"/>
              <a:t>Annual Duties/ Mandatory Events</a:t>
            </a:r>
            <a:endParaRPr lang="en-US" sz="3600" dirty="0"/>
          </a:p>
        </p:txBody>
      </p:sp>
      <p:sp>
        <p:nvSpPr>
          <p:cNvPr id="3" name="Content Placeholder 2"/>
          <p:cNvSpPr>
            <a:spLocks noGrp="1"/>
          </p:cNvSpPr>
          <p:nvPr>
            <p:ph idx="1"/>
          </p:nvPr>
        </p:nvSpPr>
        <p:spPr>
          <a:xfrm>
            <a:off x="477520" y="846667"/>
            <a:ext cx="8219440" cy="3403600"/>
          </a:xfrm>
        </p:spPr>
        <p:txBody>
          <a:bodyPr>
            <a:normAutofit fontScale="62500" lnSpcReduction="20000"/>
          </a:bodyPr>
          <a:lstStyle/>
          <a:p>
            <a:r>
              <a:rPr lang="en-US" dirty="0" smtClean="0">
                <a:solidFill>
                  <a:srgbClr val="FF0000"/>
                </a:solidFill>
              </a:rPr>
              <a:t>AA Service and </a:t>
            </a:r>
            <a:r>
              <a:rPr lang="en-US" dirty="0" err="1" smtClean="0">
                <a:solidFill>
                  <a:srgbClr val="FF0000"/>
                </a:solidFill>
              </a:rPr>
              <a:t>Otoki</a:t>
            </a:r>
            <a:r>
              <a:rPr lang="en-US" dirty="0" smtClean="0">
                <a:solidFill>
                  <a:srgbClr val="FF0000"/>
                </a:solidFill>
              </a:rPr>
              <a:t> Lunch </a:t>
            </a:r>
            <a:r>
              <a:rPr lang="mr-IN" dirty="0" smtClean="0">
                <a:solidFill>
                  <a:srgbClr val="FF0000"/>
                </a:solidFill>
              </a:rPr>
              <a:t>–</a:t>
            </a:r>
            <a:r>
              <a:rPr lang="en-US" dirty="0" smtClean="0">
                <a:solidFill>
                  <a:srgbClr val="FF0000"/>
                </a:solidFill>
              </a:rPr>
              <a:t> Oct 29</a:t>
            </a:r>
          </a:p>
          <a:p>
            <a:r>
              <a:rPr lang="en-US" dirty="0" smtClean="0"/>
              <a:t>League coaches and managers meeting </a:t>
            </a:r>
            <a:r>
              <a:rPr lang="mr-IN" dirty="0" smtClean="0"/>
              <a:t>–</a:t>
            </a:r>
            <a:r>
              <a:rPr lang="en-US" dirty="0" smtClean="0"/>
              <a:t> Nov 4</a:t>
            </a:r>
          </a:p>
          <a:p>
            <a:r>
              <a:rPr lang="en-US" dirty="0" smtClean="0"/>
              <a:t>SACBC Tournament </a:t>
            </a:r>
            <a:r>
              <a:rPr lang="mr-IN" dirty="0" smtClean="0"/>
              <a:t>–</a:t>
            </a:r>
            <a:r>
              <a:rPr lang="en-US" dirty="0" smtClean="0"/>
              <a:t> Mar 10-11, 17-18</a:t>
            </a:r>
          </a:p>
          <a:p>
            <a:r>
              <a:rPr lang="en-US" dirty="0" smtClean="0"/>
              <a:t>Year End Appreciation Dinner </a:t>
            </a:r>
            <a:r>
              <a:rPr lang="mr-IN" dirty="0" smtClean="0"/>
              <a:t>–</a:t>
            </a:r>
            <a:r>
              <a:rPr lang="en-US" dirty="0" smtClean="0"/>
              <a:t> April 7</a:t>
            </a:r>
          </a:p>
          <a:p>
            <a:r>
              <a:rPr lang="en-US" dirty="0" smtClean="0">
                <a:solidFill>
                  <a:srgbClr val="FF0000"/>
                </a:solidFill>
              </a:rPr>
              <a:t>SACBC Bazaar </a:t>
            </a:r>
            <a:r>
              <a:rPr lang="mr-IN" dirty="0" smtClean="0">
                <a:solidFill>
                  <a:srgbClr val="FF0000"/>
                </a:solidFill>
              </a:rPr>
              <a:t>–</a:t>
            </a:r>
            <a:r>
              <a:rPr lang="en-US" dirty="0" smtClean="0">
                <a:solidFill>
                  <a:srgbClr val="FF0000"/>
                </a:solidFill>
              </a:rPr>
              <a:t> July 2018</a:t>
            </a:r>
          </a:p>
          <a:p>
            <a:r>
              <a:rPr lang="en-US" dirty="0" smtClean="0">
                <a:solidFill>
                  <a:srgbClr val="000000"/>
                </a:solidFill>
              </a:rPr>
              <a:t>Bingo clean up </a:t>
            </a:r>
            <a:r>
              <a:rPr lang="mr-IN" dirty="0" smtClean="0">
                <a:solidFill>
                  <a:srgbClr val="000000"/>
                </a:solidFill>
              </a:rPr>
              <a:t>–</a:t>
            </a:r>
            <a:r>
              <a:rPr lang="en-US" dirty="0" smtClean="0">
                <a:solidFill>
                  <a:srgbClr val="000000"/>
                </a:solidFill>
              </a:rPr>
              <a:t> various during season</a:t>
            </a:r>
          </a:p>
          <a:p>
            <a:r>
              <a:rPr lang="en-US" dirty="0" smtClean="0">
                <a:solidFill>
                  <a:srgbClr val="000000"/>
                </a:solidFill>
              </a:rPr>
              <a:t>Timekeeping/ scorekeeping duties during league games</a:t>
            </a:r>
          </a:p>
          <a:p>
            <a:r>
              <a:rPr lang="en-US" dirty="0" smtClean="0">
                <a:solidFill>
                  <a:srgbClr val="000000"/>
                </a:solidFill>
              </a:rPr>
              <a:t>Setup/clean up for home games</a:t>
            </a:r>
          </a:p>
          <a:p>
            <a:endParaRPr lang="en-US" dirty="0"/>
          </a:p>
        </p:txBody>
      </p:sp>
      <p:sp>
        <p:nvSpPr>
          <p:cNvPr id="4" name="TextBox 3"/>
          <p:cNvSpPr txBox="1"/>
          <p:nvPr/>
        </p:nvSpPr>
        <p:spPr>
          <a:xfrm>
            <a:off x="549276" y="4563533"/>
            <a:ext cx="7812405" cy="369332"/>
          </a:xfrm>
          <a:prstGeom prst="rect">
            <a:avLst/>
          </a:prstGeom>
          <a:noFill/>
        </p:spPr>
        <p:txBody>
          <a:bodyPr wrap="square" rtlCol="0">
            <a:spAutoFit/>
          </a:bodyPr>
          <a:lstStyle/>
          <a:p>
            <a:r>
              <a:rPr lang="en-US" dirty="0" smtClean="0">
                <a:solidFill>
                  <a:srgbClr val="FF0000"/>
                </a:solidFill>
              </a:rPr>
              <a:t>Activities supporting SACBC directly (Give Back to the Church)</a:t>
            </a:r>
            <a:endParaRPr lang="en-US" dirty="0">
              <a:solidFill>
                <a:srgbClr val="FF0000"/>
              </a:solidFill>
            </a:endParaRPr>
          </a:p>
        </p:txBody>
      </p:sp>
    </p:spTree>
    <p:extLst>
      <p:ext uri="{BB962C8B-B14F-4D97-AF65-F5344CB8AC3E}">
        <p14:creationId xmlns:p14="http://schemas.microsoft.com/office/powerpoint/2010/main" val="7961558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89647"/>
            <a:ext cx="8042276" cy="833220"/>
          </a:xfrm>
        </p:spPr>
        <p:txBody>
          <a:bodyPr/>
          <a:lstStyle/>
          <a:p>
            <a:r>
              <a:rPr lang="en-US" dirty="0" smtClean="0"/>
              <a:t>Hanamatsuri Tournament</a:t>
            </a:r>
            <a:endParaRPr lang="en-US" dirty="0"/>
          </a:p>
        </p:txBody>
      </p:sp>
      <p:sp>
        <p:nvSpPr>
          <p:cNvPr id="3" name="Content Placeholder 2"/>
          <p:cNvSpPr>
            <a:spLocks noGrp="1"/>
          </p:cNvSpPr>
          <p:nvPr>
            <p:ph idx="1"/>
          </p:nvPr>
        </p:nvSpPr>
        <p:spPr>
          <a:xfrm>
            <a:off x="549275" y="1049867"/>
            <a:ext cx="8042276" cy="3903134"/>
          </a:xfrm>
        </p:spPr>
        <p:txBody>
          <a:bodyPr>
            <a:normAutofit fontScale="62500" lnSpcReduction="20000"/>
          </a:bodyPr>
          <a:lstStyle/>
          <a:p>
            <a:r>
              <a:rPr lang="en-US" dirty="0" smtClean="0"/>
              <a:t>Tournament Board: Meets monthly starting in </a:t>
            </a:r>
            <a:r>
              <a:rPr lang="en-US" dirty="0" err="1" smtClean="0"/>
              <a:t>nov</a:t>
            </a:r>
            <a:endParaRPr lang="en-US" dirty="0" smtClean="0"/>
          </a:p>
          <a:p>
            <a:pPr lvl="1"/>
            <a:r>
              <a:rPr lang="en-US" dirty="0" smtClean="0"/>
              <a:t>Each team needs to provide</a:t>
            </a:r>
          </a:p>
          <a:p>
            <a:pPr lvl="2"/>
            <a:r>
              <a:rPr lang="en-US" dirty="0" smtClean="0"/>
              <a:t>1 division coordinator</a:t>
            </a:r>
          </a:p>
          <a:p>
            <a:pPr lvl="2"/>
            <a:r>
              <a:rPr lang="en-US" dirty="0" smtClean="0"/>
              <a:t>1 or more gym coordinator</a:t>
            </a:r>
          </a:p>
          <a:p>
            <a:pPr lvl="1"/>
            <a:r>
              <a:rPr lang="en-US" dirty="0" smtClean="0"/>
              <a:t>Tournament board needs to fill spots</a:t>
            </a:r>
          </a:p>
          <a:p>
            <a:pPr lvl="2"/>
            <a:r>
              <a:rPr lang="en-US" dirty="0" smtClean="0"/>
              <a:t>Booklet</a:t>
            </a:r>
          </a:p>
          <a:p>
            <a:pPr lvl="2"/>
            <a:r>
              <a:rPr lang="en-US" dirty="0" smtClean="0"/>
              <a:t>Food coordinator</a:t>
            </a:r>
          </a:p>
          <a:p>
            <a:pPr lvl="2"/>
            <a:r>
              <a:rPr lang="en-US" dirty="0" err="1" smtClean="0"/>
              <a:t>Scoresheets</a:t>
            </a:r>
            <a:endParaRPr lang="en-US" dirty="0" smtClean="0"/>
          </a:p>
          <a:p>
            <a:pPr lvl="2"/>
            <a:r>
              <a:rPr lang="en-US" dirty="0" smtClean="0"/>
              <a:t>Refs/ Gyms</a:t>
            </a:r>
          </a:p>
          <a:p>
            <a:pPr lvl="2"/>
            <a:r>
              <a:rPr lang="en-US" dirty="0" err="1" smtClean="0"/>
              <a:t>etc</a:t>
            </a:r>
            <a:endParaRPr lang="en-US" dirty="0" smtClean="0"/>
          </a:p>
          <a:p>
            <a:r>
              <a:rPr lang="en-US" dirty="0" smtClean="0"/>
              <a:t>All families will be assigned </a:t>
            </a:r>
            <a:r>
              <a:rPr lang="en-US" dirty="0" err="1" smtClean="0"/>
              <a:t>snackbar</a:t>
            </a:r>
            <a:r>
              <a:rPr lang="en-US" dirty="0" smtClean="0"/>
              <a:t> or other duties</a:t>
            </a:r>
          </a:p>
          <a:p>
            <a:r>
              <a:rPr lang="en-US" dirty="0" smtClean="0"/>
              <a:t>All families will be responsible for selling ads for our tournament booklet</a:t>
            </a:r>
          </a:p>
          <a:p>
            <a:pPr lvl="1"/>
            <a:r>
              <a:rPr lang="en-US" dirty="0" smtClean="0"/>
              <a:t>Opt out option is available, acknowledgement of donation will be made in the booklet</a:t>
            </a:r>
            <a:endParaRPr lang="en-US" dirty="0"/>
          </a:p>
        </p:txBody>
      </p:sp>
      <p:sp>
        <p:nvSpPr>
          <p:cNvPr id="4" name="Rectangle 3"/>
          <p:cNvSpPr/>
          <p:nvPr/>
        </p:nvSpPr>
        <p:spPr>
          <a:xfrm>
            <a:off x="561383" y="2472780"/>
            <a:ext cx="8021246" cy="1754327"/>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Cynthia:  Please review </a:t>
            </a:r>
          </a:p>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And edit as needed</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5116300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89647"/>
            <a:ext cx="8042276" cy="646953"/>
          </a:xfrm>
        </p:spPr>
        <p:txBody>
          <a:bodyPr/>
          <a:lstStyle/>
          <a:p>
            <a:r>
              <a:rPr lang="en-US" sz="4000" dirty="0" smtClean="0"/>
              <a:t>Member Expectations</a:t>
            </a:r>
            <a:endParaRPr lang="en-US" sz="4000" dirty="0"/>
          </a:p>
        </p:txBody>
      </p:sp>
      <p:sp>
        <p:nvSpPr>
          <p:cNvPr id="3" name="Content Placeholder 2"/>
          <p:cNvSpPr>
            <a:spLocks noGrp="1"/>
          </p:cNvSpPr>
          <p:nvPr>
            <p:ph idx="1"/>
          </p:nvPr>
        </p:nvSpPr>
        <p:spPr>
          <a:xfrm>
            <a:off x="294640" y="872067"/>
            <a:ext cx="8392160" cy="4461933"/>
          </a:xfrm>
        </p:spPr>
        <p:txBody>
          <a:bodyPr>
            <a:normAutofit fontScale="85000" lnSpcReduction="20000"/>
          </a:bodyPr>
          <a:lstStyle/>
          <a:p>
            <a:r>
              <a:rPr lang="en-US" dirty="0" smtClean="0"/>
              <a:t>As a Athletic Association member, you have access to SACBC’s facilities, and are a SACBC Associate Church Member</a:t>
            </a:r>
          </a:p>
          <a:p>
            <a:pPr lvl="1"/>
            <a:r>
              <a:rPr lang="en-US" dirty="0" smtClean="0"/>
              <a:t>You represent the church in AA events</a:t>
            </a:r>
          </a:p>
          <a:p>
            <a:pPr lvl="1"/>
            <a:r>
              <a:rPr lang="en-US" dirty="0" smtClean="0"/>
              <a:t>You have obligations to support the church as well as the AA</a:t>
            </a:r>
          </a:p>
          <a:p>
            <a:r>
              <a:rPr lang="en-US" dirty="0" smtClean="0"/>
              <a:t>Fulfilling duties is a requirement to be part of the SACBC AA family</a:t>
            </a:r>
          </a:p>
          <a:p>
            <a:pPr lvl="1"/>
            <a:r>
              <a:rPr lang="en-US" dirty="0" smtClean="0"/>
              <a:t>Repeated failure can lead to dismissal or denial of future participation in SACBC</a:t>
            </a:r>
          </a:p>
          <a:p>
            <a:r>
              <a:rPr lang="en-US" dirty="0" smtClean="0"/>
              <a:t>Sportsmanship</a:t>
            </a:r>
          </a:p>
          <a:p>
            <a:pPr lvl="1"/>
            <a:r>
              <a:rPr lang="en-US" dirty="0" smtClean="0"/>
              <a:t>We expect families to promote the culture of sportsmanship and conduct themselves accordingly</a:t>
            </a:r>
          </a:p>
          <a:p>
            <a:pPr lvl="2"/>
            <a:r>
              <a:rPr lang="en-US" dirty="0" smtClean="0"/>
              <a:t>Follow the EBYAL Code </a:t>
            </a:r>
            <a:r>
              <a:rPr lang="en-US" dirty="0"/>
              <a:t>of </a:t>
            </a:r>
            <a:r>
              <a:rPr lang="en-US" dirty="0" smtClean="0"/>
              <a:t>Conduct</a:t>
            </a:r>
          </a:p>
          <a:p>
            <a:pPr marL="403225" lvl="1" indent="0" algn="ctr">
              <a:buNone/>
            </a:pPr>
            <a:r>
              <a:rPr lang="en-US" sz="1100" i="1" dirty="0" smtClean="0"/>
              <a:t>Good </a:t>
            </a:r>
            <a:r>
              <a:rPr lang="en-US" sz="1100" i="1" dirty="0"/>
              <a:t>afternoon / evening, and thank you for attending today’s / tonight’s </a:t>
            </a:r>
            <a:r>
              <a:rPr lang="en-US" sz="1100" i="1" dirty="0" smtClean="0"/>
              <a:t>game. In </a:t>
            </a:r>
            <a:r>
              <a:rPr lang="en-US" sz="1100" i="1" dirty="0"/>
              <a:t>the spirit of sportsmanship, the EBYAL would like to take this opportunity to </a:t>
            </a:r>
            <a:r>
              <a:rPr lang="en-US" sz="1100" i="1" dirty="0" smtClean="0"/>
              <a:t>remind everyone to please </a:t>
            </a:r>
            <a:r>
              <a:rPr lang="en-US" sz="1100" i="1" dirty="0"/>
              <a:t>refrain from directing any negative </a:t>
            </a:r>
            <a:r>
              <a:rPr lang="en-US" sz="1100" i="1" dirty="0" smtClean="0"/>
              <a:t>comments towards </a:t>
            </a:r>
            <a:r>
              <a:rPr lang="en-US" sz="1100" i="1" dirty="0"/>
              <a:t>players, coaches, officials, </a:t>
            </a:r>
            <a:r>
              <a:rPr lang="en-US" sz="1100" i="1" dirty="0" smtClean="0"/>
              <a:t>and opposing </a:t>
            </a:r>
            <a:r>
              <a:rPr lang="en-US" sz="1100" i="1" dirty="0"/>
              <a:t>team’s fans before, during</a:t>
            </a:r>
            <a:r>
              <a:rPr lang="en-US" sz="1100" i="1" dirty="0" smtClean="0"/>
              <a:t>, and </a:t>
            </a:r>
            <a:r>
              <a:rPr lang="en-US" sz="1100" i="1" dirty="0"/>
              <a:t>after each </a:t>
            </a:r>
            <a:r>
              <a:rPr lang="en-US" sz="1100" i="1" dirty="0" smtClean="0"/>
              <a:t>game. We </a:t>
            </a:r>
            <a:r>
              <a:rPr lang="en-US" sz="1100" i="1" dirty="0"/>
              <a:t>appreciate and thank you for your cooperation in supporting the EBYAL.</a:t>
            </a:r>
          </a:p>
        </p:txBody>
      </p:sp>
    </p:spTree>
    <p:extLst>
      <p:ext uri="{BB962C8B-B14F-4D97-AF65-F5344CB8AC3E}">
        <p14:creationId xmlns:p14="http://schemas.microsoft.com/office/powerpoint/2010/main" val="30149627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89647"/>
            <a:ext cx="8042276" cy="751299"/>
          </a:xfrm>
        </p:spPr>
        <p:txBody>
          <a:bodyPr/>
          <a:lstStyle/>
          <a:p>
            <a:r>
              <a:rPr lang="en-US" sz="2800" dirty="0" smtClean="0"/>
              <a:t>Other AA Activities: Volunteer Opportunities</a:t>
            </a:r>
            <a:endParaRPr lang="en-US" sz="2800" dirty="0"/>
          </a:p>
        </p:txBody>
      </p:sp>
      <p:sp>
        <p:nvSpPr>
          <p:cNvPr id="3" name="Content Placeholder 2"/>
          <p:cNvSpPr>
            <a:spLocks noGrp="1"/>
          </p:cNvSpPr>
          <p:nvPr>
            <p:ph idx="1"/>
          </p:nvPr>
        </p:nvSpPr>
        <p:spPr>
          <a:xfrm>
            <a:off x="549275" y="1012568"/>
            <a:ext cx="8042276" cy="3940433"/>
          </a:xfrm>
        </p:spPr>
        <p:txBody>
          <a:bodyPr>
            <a:normAutofit fontScale="92500" lnSpcReduction="20000"/>
          </a:bodyPr>
          <a:lstStyle/>
          <a:p>
            <a:r>
              <a:rPr lang="en-US" dirty="0" smtClean="0"/>
              <a:t>Warriors Night</a:t>
            </a:r>
          </a:p>
          <a:p>
            <a:pPr lvl="1"/>
            <a:r>
              <a:rPr lang="en-US" dirty="0" smtClean="0"/>
              <a:t>Group ticket rates</a:t>
            </a:r>
          </a:p>
          <a:p>
            <a:pPr lvl="1"/>
            <a:r>
              <a:rPr lang="en-US" dirty="0" smtClean="0"/>
              <a:t>On court activities (Anthem Buddy, Scrimmage)</a:t>
            </a:r>
          </a:p>
          <a:p>
            <a:r>
              <a:rPr lang="en-US" dirty="0" smtClean="0"/>
              <a:t>Santa Clara / Stanford Night</a:t>
            </a:r>
          </a:p>
          <a:p>
            <a:pPr lvl="1"/>
            <a:r>
              <a:rPr lang="en-US" dirty="0" smtClean="0"/>
              <a:t>Similar as Warriors night but cheaper tickets in a smaller venue</a:t>
            </a:r>
          </a:p>
          <a:p>
            <a:r>
              <a:rPr lang="en-US" dirty="0" smtClean="0"/>
              <a:t>Summer Clinic</a:t>
            </a:r>
          </a:p>
          <a:p>
            <a:pPr lvl="1"/>
            <a:r>
              <a:rPr lang="en-US" dirty="0" smtClean="0"/>
              <a:t>End July/Early Aug</a:t>
            </a:r>
          </a:p>
          <a:p>
            <a:pPr lvl="2"/>
            <a:r>
              <a:rPr lang="en-US" dirty="0" smtClean="0"/>
              <a:t>1 weekend: Guest coaches</a:t>
            </a:r>
          </a:p>
          <a:p>
            <a:pPr lvl="2"/>
            <a:r>
              <a:rPr lang="en-US" dirty="0" smtClean="0"/>
              <a:t>2</a:t>
            </a:r>
            <a:r>
              <a:rPr lang="en-US" baseline="30000" dirty="0" smtClean="0"/>
              <a:t>nd</a:t>
            </a:r>
            <a:r>
              <a:rPr lang="en-US" dirty="0" smtClean="0"/>
              <a:t> weekend: SACBC coaches (geared toward attracting elementary school and younger children)</a:t>
            </a:r>
          </a:p>
          <a:p>
            <a:pPr lvl="1"/>
            <a:endParaRPr lang="en-US" dirty="0"/>
          </a:p>
        </p:txBody>
      </p:sp>
    </p:spTree>
    <p:extLst>
      <p:ext uri="{BB962C8B-B14F-4D97-AF65-F5344CB8AC3E}">
        <p14:creationId xmlns:p14="http://schemas.microsoft.com/office/powerpoint/2010/main" val="2788473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t>Who are we? Relationship to SACBC and our league?</a:t>
            </a:r>
          </a:p>
          <a:p>
            <a:r>
              <a:rPr lang="en-US" dirty="0" smtClean="0"/>
              <a:t>Leadership Team:  Board, Coaches, Managers</a:t>
            </a:r>
          </a:p>
          <a:p>
            <a:pPr lvl="1"/>
            <a:r>
              <a:rPr lang="en-US" dirty="0" smtClean="0"/>
              <a:t>Duties and responsibilities</a:t>
            </a:r>
          </a:p>
          <a:p>
            <a:r>
              <a:rPr lang="en-US" dirty="0" smtClean="0"/>
              <a:t>Member Family: Responsibilities and Expectations</a:t>
            </a:r>
          </a:p>
          <a:p>
            <a:pPr lvl="1"/>
            <a:r>
              <a:rPr lang="en-US" dirty="0" smtClean="0"/>
              <a:t>Calendar of events</a:t>
            </a:r>
          </a:p>
          <a:p>
            <a:r>
              <a:rPr lang="en-US" dirty="0" smtClean="0"/>
              <a:t>FAQ’s</a:t>
            </a:r>
          </a:p>
          <a:p>
            <a:endParaRPr lang="en-US" dirty="0" smtClean="0"/>
          </a:p>
          <a:p>
            <a:endParaRPr lang="en-US" dirty="0"/>
          </a:p>
        </p:txBody>
      </p:sp>
    </p:spTree>
    <p:extLst>
      <p:ext uri="{BB962C8B-B14F-4D97-AF65-F5344CB8AC3E}">
        <p14:creationId xmlns:p14="http://schemas.microsoft.com/office/powerpoint/2010/main" val="15563302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89647"/>
            <a:ext cx="8042276" cy="513764"/>
          </a:xfrm>
        </p:spPr>
        <p:txBody>
          <a:bodyPr/>
          <a:lstStyle/>
          <a:p>
            <a:r>
              <a:rPr lang="en-US" sz="3600" dirty="0" smtClean="0"/>
              <a:t>FAQ’s</a:t>
            </a:r>
            <a:endParaRPr lang="en-US" sz="3600" dirty="0"/>
          </a:p>
        </p:txBody>
      </p:sp>
      <p:sp>
        <p:nvSpPr>
          <p:cNvPr id="3" name="Content Placeholder 2"/>
          <p:cNvSpPr>
            <a:spLocks noGrp="1"/>
          </p:cNvSpPr>
          <p:nvPr>
            <p:ph idx="1"/>
          </p:nvPr>
        </p:nvSpPr>
        <p:spPr>
          <a:xfrm>
            <a:off x="549275" y="705526"/>
            <a:ext cx="8042276" cy="4530226"/>
          </a:xfrm>
        </p:spPr>
        <p:txBody>
          <a:bodyPr>
            <a:normAutofit fontScale="62500" lnSpcReduction="20000"/>
          </a:bodyPr>
          <a:lstStyle/>
          <a:p>
            <a:r>
              <a:rPr lang="en-US" dirty="0" smtClean="0"/>
              <a:t>Do coaches, managers, and board members get paid?</a:t>
            </a:r>
          </a:p>
          <a:p>
            <a:pPr lvl="1"/>
            <a:r>
              <a:rPr lang="en-US" dirty="0" smtClean="0"/>
              <a:t>No, all positions are volunteers who have the same fees and duty requirements as all families.  </a:t>
            </a:r>
          </a:p>
          <a:p>
            <a:r>
              <a:rPr lang="en-US" dirty="0" smtClean="0"/>
              <a:t>Why do we have to be associated with the church?</a:t>
            </a:r>
          </a:p>
          <a:p>
            <a:pPr lvl="1"/>
            <a:r>
              <a:rPr lang="en-US" dirty="0" smtClean="0"/>
              <a:t>The foundation of the league was based on fostering relationships among the JA communities in the east bay.  Over the years, the organizations have reached outside the JA community, but the league still serves to promote relationships among the sponsoring organizations.</a:t>
            </a:r>
          </a:p>
          <a:p>
            <a:r>
              <a:rPr lang="en-US" dirty="0" smtClean="0"/>
              <a:t>Why doesn’t SACBC have tryouts?</a:t>
            </a:r>
          </a:p>
          <a:p>
            <a:pPr lvl="1"/>
            <a:r>
              <a:rPr lang="en-US" dirty="0" smtClean="0"/>
              <a:t>See above.  We are a sportsmanship league and focus on community.  We prioritize and accept families who promote those values and directly support the AA, church, and community</a:t>
            </a:r>
          </a:p>
          <a:p>
            <a:r>
              <a:rPr lang="en-US" dirty="0" smtClean="0"/>
              <a:t>Can I refer other families to SACBC AA?</a:t>
            </a:r>
          </a:p>
          <a:p>
            <a:pPr lvl="1"/>
            <a:r>
              <a:rPr lang="en-US" dirty="0" smtClean="0"/>
              <a:t>Yes! We want to have good families in our organization.  But see the points above.  Written referrals (using our form) are expected. Reasons to join</a:t>
            </a:r>
            <a:r>
              <a:rPr lang="mr-IN" dirty="0" smtClean="0"/>
              <a:t>…</a:t>
            </a:r>
            <a:r>
              <a:rPr lang="en-US" dirty="0" smtClean="0"/>
              <a:t>.</a:t>
            </a:r>
          </a:p>
          <a:p>
            <a:pPr lvl="2"/>
            <a:r>
              <a:rPr lang="en-US" dirty="0" smtClean="0"/>
              <a:t>Want an organization that prioritizes sportsmanship</a:t>
            </a:r>
          </a:p>
          <a:p>
            <a:pPr lvl="2"/>
            <a:r>
              <a:rPr lang="en-US" dirty="0" smtClean="0"/>
              <a:t>Interested in promoting SACBC and the broader Japanese American community</a:t>
            </a:r>
          </a:p>
          <a:p>
            <a:pPr lvl="2"/>
            <a:r>
              <a:rPr lang="en-US" dirty="0" smtClean="0"/>
              <a:t>Willing to commit to performing all duties and responsibilities of the AA</a:t>
            </a:r>
          </a:p>
          <a:p>
            <a:endParaRPr lang="en-US" dirty="0" smtClean="0"/>
          </a:p>
        </p:txBody>
      </p:sp>
    </p:spTree>
    <p:extLst>
      <p:ext uri="{BB962C8B-B14F-4D97-AF65-F5344CB8AC3E}">
        <p14:creationId xmlns:p14="http://schemas.microsoft.com/office/powerpoint/2010/main" val="15868925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a:xfrm>
            <a:off x="549275" y="1837266"/>
            <a:ext cx="8042276" cy="3115734"/>
          </a:xfrm>
        </p:spPr>
        <p:txBody>
          <a:bodyPr>
            <a:normAutofit lnSpcReduction="10000"/>
          </a:bodyPr>
          <a:lstStyle/>
          <a:p>
            <a:r>
              <a:rPr lang="en-US" dirty="0" smtClean="0"/>
              <a:t>Volunteer organizations need great people to provide our kids with positive opportunities!</a:t>
            </a:r>
          </a:p>
          <a:p>
            <a:endParaRPr lang="en-US" dirty="0" smtClean="0"/>
          </a:p>
          <a:p>
            <a:r>
              <a:rPr lang="en-US" dirty="0" smtClean="0"/>
              <a:t>Expand your circle!  SACBC is part of a great community!</a:t>
            </a:r>
          </a:p>
          <a:p>
            <a:pPr lvl="1"/>
            <a:r>
              <a:rPr lang="en-US" dirty="0" smtClean="0"/>
              <a:t>Make friends from other organizations</a:t>
            </a:r>
          </a:p>
          <a:p>
            <a:pPr lvl="1"/>
            <a:r>
              <a:rPr lang="en-US" dirty="0" smtClean="0"/>
              <a:t>Be respectful, promote our shared culture</a:t>
            </a:r>
          </a:p>
        </p:txBody>
      </p:sp>
    </p:spTree>
    <p:extLst>
      <p:ext uri="{BB962C8B-B14F-4D97-AF65-F5344CB8AC3E}">
        <p14:creationId xmlns:p14="http://schemas.microsoft.com/office/powerpoint/2010/main" val="2254256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Organization</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15582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89646"/>
            <a:ext cx="8042276" cy="638487"/>
          </a:xfrm>
        </p:spPr>
        <p:txBody>
          <a:bodyPr/>
          <a:lstStyle/>
          <a:p>
            <a:r>
              <a:rPr lang="en-US" dirty="0" smtClean="0"/>
              <a:t>Who We Are?</a:t>
            </a:r>
            <a:endParaRPr lang="en-US" dirty="0"/>
          </a:p>
        </p:txBody>
      </p:sp>
      <p:sp>
        <p:nvSpPr>
          <p:cNvPr id="3" name="Content Placeholder 2"/>
          <p:cNvSpPr>
            <a:spLocks noGrp="1"/>
          </p:cNvSpPr>
          <p:nvPr>
            <p:ph idx="1"/>
          </p:nvPr>
        </p:nvSpPr>
        <p:spPr>
          <a:xfrm>
            <a:off x="549275" y="939915"/>
            <a:ext cx="8042276" cy="4021668"/>
          </a:xfrm>
        </p:spPr>
        <p:txBody>
          <a:bodyPr>
            <a:normAutofit fontScale="77500" lnSpcReduction="20000"/>
          </a:bodyPr>
          <a:lstStyle/>
          <a:p>
            <a:r>
              <a:rPr lang="en-US" dirty="0" smtClean="0"/>
              <a:t>Sponsoring organization </a:t>
            </a:r>
            <a:r>
              <a:rPr lang="mr-IN" dirty="0" smtClean="0"/>
              <a:t>–</a:t>
            </a:r>
            <a:r>
              <a:rPr lang="en-US" dirty="0" smtClean="0"/>
              <a:t> Southern Alameda County Buddhist Church (SACBC)</a:t>
            </a:r>
          </a:p>
          <a:p>
            <a:r>
              <a:rPr lang="en-US" dirty="0" smtClean="0"/>
              <a:t>We participate in the EBYAL (East Bay Youth Athletic League) and EBGAL (East Bay Girls Athletic League)</a:t>
            </a:r>
          </a:p>
          <a:p>
            <a:pPr lvl="1"/>
            <a:r>
              <a:rPr lang="en-US" dirty="0" smtClean="0"/>
              <a:t>WE ARE THE LEAGUE </a:t>
            </a:r>
            <a:r>
              <a:rPr lang="mr-IN" dirty="0" smtClean="0"/>
              <a:t>–</a:t>
            </a:r>
            <a:r>
              <a:rPr lang="en-US" dirty="0" smtClean="0"/>
              <a:t> coop with each sponsoring organization making up the league board</a:t>
            </a:r>
          </a:p>
          <a:p>
            <a:r>
              <a:rPr lang="en-US" dirty="0" smtClean="0"/>
              <a:t>History</a:t>
            </a:r>
            <a:r>
              <a:rPr lang="mr-IN" dirty="0" smtClean="0"/>
              <a:t>…</a:t>
            </a:r>
            <a:endParaRPr lang="en-US" dirty="0" smtClean="0"/>
          </a:p>
          <a:p>
            <a:pPr lvl="1"/>
            <a:r>
              <a:rPr lang="en-US" dirty="0" smtClean="0"/>
              <a:t>Church and community center JA leagues originally formed after WW2 to give JA children opportunities denied them by racial discrimination</a:t>
            </a:r>
          </a:p>
          <a:p>
            <a:pPr lvl="1"/>
            <a:r>
              <a:rPr lang="en-US" dirty="0" smtClean="0"/>
              <a:t>Evolving to keep up with the current times, but is still, at the core, a vehicle for linking the JA community</a:t>
            </a:r>
          </a:p>
          <a:p>
            <a:pPr lvl="2"/>
            <a:r>
              <a:rPr lang="en-US" dirty="0" smtClean="0"/>
              <a:t>SACBC AA has seen an increase in popularity among JA’s and Non-JA’s and is also evolving </a:t>
            </a:r>
          </a:p>
        </p:txBody>
      </p:sp>
    </p:spTree>
    <p:extLst>
      <p:ext uri="{BB962C8B-B14F-4D97-AF65-F5344CB8AC3E}">
        <p14:creationId xmlns:p14="http://schemas.microsoft.com/office/powerpoint/2010/main" val="2337478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89647"/>
            <a:ext cx="8042276" cy="467348"/>
          </a:xfrm>
        </p:spPr>
        <p:txBody>
          <a:bodyPr/>
          <a:lstStyle/>
          <a:p>
            <a:r>
              <a:rPr lang="en-US" sz="3600" dirty="0" smtClean="0"/>
              <a:t>Who Makes Up the EGBAL/ EBYAL</a:t>
            </a:r>
            <a:endParaRPr lang="en-US" sz="3600" dirty="0"/>
          </a:p>
        </p:txBody>
      </p:sp>
      <p:sp>
        <p:nvSpPr>
          <p:cNvPr id="5" name="Content Placeholder 4"/>
          <p:cNvSpPr>
            <a:spLocks noGrp="1"/>
          </p:cNvSpPr>
          <p:nvPr>
            <p:ph idx="1"/>
          </p:nvPr>
        </p:nvSpPr>
        <p:spPr>
          <a:xfrm>
            <a:off x="549275" y="677677"/>
            <a:ext cx="8042276" cy="4576642"/>
          </a:xfrm>
        </p:spPr>
        <p:txBody>
          <a:bodyPr>
            <a:normAutofit fontScale="55000" lnSpcReduction="20000"/>
          </a:bodyPr>
          <a:lstStyle/>
          <a:p>
            <a:r>
              <a:rPr lang="en-US" dirty="0" smtClean="0"/>
              <a:t>SACBC</a:t>
            </a:r>
          </a:p>
          <a:p>
            <a:r>
              <a:rPr lang="en-US" dirty="0" smtClean="0"/>
              <a:t>BCO (Buddhist Church of Oakland)</a:t>
            </a:r>
          </a:p>
          <a:p>
            <a:r>
              <a:rPr lang="en-US" dirty="0" smtClean="0"/>
              <a:t>Eden (Japanese American Community Center)</a:t>
            </a:r>
          </a:p>
          <a:p>
            <a:r>
              <a:rPr lang="en-US" dirty="0" smtClean="0"/>
              <a:t>Diablo (Japanese American Community Center)</a:t>
            </a:r>
          </a:p>
          <a:p>
            <a:r>
              <a:rPr lang="en-US" dirty="0" err="1" smtClean="0"/>
              <a:t>Ohtani</a:t>
            </a:r>
            <a:r>
              <a:rPr lang="en-US" dirty="0" smtClean="0"/>
              <a:t> Buddhist Church - Berkeley</a:t>
            </a:r>
          </a:p>
          <a:p>
            <a:r>
              <a:rPr lang="en-US" dirty="0" err="1" smtClean="0"/>
              <a:t>Sangha</a:t>
            </a:r>
            <a:r>
              <a:rPr lang="en-US" dirty="0" smtClean="0"/>
              <a:t> Buddhist Church - Berkeley</a:t>
            </a:r>
          </a:p>
          <a:p>
            <a:r>
              <a:rPr lang="en-US" dirty="0" smtClean="0"/>
              <a:t>East Bay Free Methodist  (EBFM) Church</a:t>
            </a:r>
          </a:p>
          <a:p>
            <a:r>
              <a:rPr lang="en-US" dirty="0" smtClean="0"/>
              <a:t>BMU (Berkeley Methodist United)</a:t>
            </a:r>
          </a:p>
          <a:p>
            <a:r>
              <a:rPr lang="en-US" dirty="0" err="1" smtClean="0"/>
              <a:t>Ardenettes</a:t>
            </a:r>
            <a:r>
              <a:rPr lang="en-US" dirty="0" smtClean="0"/>
              <a:t> (Buddhist Church of San Francisco) </a:t>
            </a:r>
            <a:r>
              <a:rPr lang="mr-IN" dirty="0" smtClean="0"/>
              <a:t>–</a:t>
            </a:r>
            <a:r>
              <a:rPr lang="en-US" dirty="0" smtClean="0"/>
              <a:t> EBGAL</a:t>
            </a:r>
          </a:p>
          <a:p>
            <a:r>
              <a:rPr lang="en-US" dirty="0" err="1" smtClean="0"/>
              <a:t>Enchantees</a:t>
            </a:r>
            <a:r>
              <a:rPr lang="en-US" dirty="0" smtClean="0"/>
              <a:t> (San Francisco) </a:t>
            </a:r>
            <a:r>
              <a:rPr lang="mr-IN" dirty="0" smtClean="0"/>
              <a:t>–</a:t>
            </a:r>
            <a:r>
              <a:rPr lang="en-US" dirty="0" smtClean="0"/>
              <a:t> EBGAL</a:t>
            </a:r>
          </a:p>
          <a:p>
            <a:r>
              <a:rPr lang="en-US" dirty="0" smtClean="0"/>
              <a:t>Buena Vista United Methodist Church (BVUMC) - EBGAL</a:t>
            </a:r>
          </a:p>
          <a:p>
            <a:endParaRPr lang="en-US" dirty="0"/>
          </a:p>
        </p:txBody>
      </p:sp>
    </p:spTree>
    <p:extLst>
      <p:ext uri="{BB962C8B-B14F-4D97-AF65-F5344CB8AC3E}">
        <p14:creationId xmlns:p14="http://schemas.microsoft.com/office/powerpoint/2010/main" val="1258035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89646"/>
            <a:ext cx="8042276" cy="587687"/>
          </a:xfrm>
        </p:spPr>
        <p:txBody>
          <a:bodyPr/>
          <a:lstStyle/>
          <a:p>
            <a:r>
              <a:rPr lang="en-US" dirty="0" smtClean="0"/>
              <a:t>New This Year</a:t>
            </a:r>
            <a:endParaRPr lang="en-US" dirty="0"/>
          </a:p>
        </p:txBody>
      </p:sp>
      <p:sp>
        <p:nvSpPr>
          <p:cNvPr id="3" name="Content Placeholder 2"/>
          <p:cNvSpPr>
            <a:spLocks noGrp="1"/>
          </p:cNvSpPr>
          <p:nvPr>
            <p:ph idx="1"/>
          </p:nvPr>
        </p:nvSpPr>
        <p:spPr>
          <a:xfrm>
            <a:off x="549275" y="778934"/>
            <a:ext cx="8042276" cy="4174068"/>
          </a:xfrm>
        </p:spPr>
        <p:txBody>
          <a:bodyPr>
            <a:normAutofit lnSpcReduction="10000"/>
          </a:bodyPr>
          <a:lstStyle/>
          <a:p>
            <a:r>
              <a:rPr lang="en-US" dirty="0" smtClean="0"/>
              <a:t>New Equipment</a:t>
            </a:r>
          </a:p>
          <a:p>
            <a:pPr lvl="1"/>
            <a:r>
              <a:rPr lang="en-US" dirty="0" smtClean="0"/>
              <a:t>Shared balls </a:t>
            </a:r>
            <a:r>
              <a:rPr lang="mr-IN" dirty="0" smtClean="0"/>
              <a:t>–</a:t>
            </a:r>
            <a:r>
              <a:rPr lang="en-US" dirty="0" smtClean="0"/>
              <a:t> locked ball cage</a:t>
            </a:r>
          </a:p>
          <a:p>
            <a:pPr lvl="2"/>
            <a:r>
              <a:rPr lang="en-US" dirty="0" smtClean="0"/>
              <a:t>Keep track of count after each practice</a:t>
            </a:r>
          </a:p>
          <a:p>
            <a:pPr lvl="1"/>
            <a:r>
              <a:rPr lang="en-US" dirty="0" smtClean="0"/>
              <a:t>Each team with at least 1 “game ball”</a:t>
            </a:r>
          </a:p>
          <a:p>
            <a:pPr lvl="1"/>
            <a:r>
              <a:rPr lang="en-US" dirty="0" smtClean="0"/>
              <a:t>Portable score board</a:t>
            </a:r>
          </a:p>
          <a:p>
            <a:r>
              <a:rPr lang="en-US" dirty="0" smtClean="0"/>
              <a:t>Family duty check in list</a:t>
            </a:r>
          </a:p>
          <a:p>
            <a:pPr lvl="1"/>
            <a:r>
              <a:rPr lang="en-US" dirty="0" smtClean="0"/>
              <a:t>Repeated failure to fulfill duties - consequences</a:t>
            </a:r>
          </a:p>
          <a:p>
            <a:pPr lvl="1"/>
            <a:r>
              <a:rPr lang="en-US" dirty="0" smtClean="0"/>
              <a:t>Bazaar duties: alternatives for families available on an limited and exception basis (contact board early)</a:t>
            </a:r>
          </a:p>
          <a:p>
            <a:r>
              <a:rPr lang="en-US" dirty="0"/>
              <a:t>Player cancellation </a:t>
            </a:r>
            <a:r>
              <a:rPr lang="en-US" dirty="0" smtClean="0"/>
              <a:t>form</a:t>
            </a:r>
          </a:p>
          <a:p>
            <a:endParaRPr lang="en-US" dirty="0" smtClean="0"/>
          </a:p>
          <a:p>
            <a:endParaRPr lang="en-US" dirty="0"/>
          </a:p>
        </p:txBody>
      </p:sp>
    </p:spTree>
    <p:extLst>
      <p:ext uri="{BB962C8B-B14F-4D97-AF65-F5344CB8AC3E}">
        <p14:creationId xmlns:p14="http://schemas.microsoft.com/office/powerpoint/2010/main" val="3437456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Leadership Team</a:t>
            </a:r>
            <a:endParaRPr lang="en-US" dirty="0"/>
          </a:p>
        </p:txBody>
      </p:sp>
      <p:sp>
        <p:nvSpPr>
          <p:cNvPr id="5" name="Subtitle 4"/>
          <p:cNvSpPr>
            <a:spLocks noGrp="1"/>
          </p:cNvSpPr>
          <p:nvPr>
            <p:ph type="subTitle" idx="1"/>
          </p:nvPr>
        </p:nvSpPr>
        <p:spPr/>
        <p:txBody>
          <a:bodyPr>
            <a:noAutofit/>
          </a:bodyPr>
          <a:lstStyle/>
          <a:p>
            <a:r>
              <a:rPr lang="en-US" sz="2400" dirty="0" smtClean="0"/>
              <a:t>Board of Directors, Coaches, Managers</a:t>
            </a:r>
            <a:endParaRPr lang="en-US" sz="2400" dirty="0"/>
          </a:p>
        </p:txBody>
      </p:sp>
    </p:spTree>
    <p:extLst>
      <p:ext uri="{BB962C8B-B14F-4D97-AF65-F5344CB8AC3E}">
        <p14:creationId xmlns:p14="http://schemas.microsoft.com/office/powerpoint/2010/main" val="2990178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89647"/>
            <a:ext cx="8042276" cy="691150"/>
          </a:xfrm>
        </p:spPr>
        <p:txBody>
          <a:bodyPr/>
          <a:lstStyle/>
          <a:p>
            <a:r>
              <a:rPr lang="en-US" dirty="0" smtClean="0"/>
              <a:t>Board of Directors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756884426"/>
              </p:ext>
            </p:extLst>
          </p:nvPr>
        </p:nvGraphicFramePr>
        <p:xfrm>
          <a:off x="198663" y="1047545"/>
          <a:ext cx="8789187" cy="3978805"/>
        </p:xfrm>
        <a:graphic>
          <a:graphicData uri="http://schemas.openxmlformats.org/drawingml/2006/table">
            <a:tbl>
              <a:tblPr firstRow="1" bandRow="1">
                <a:tableStyleId>{5C22544A-7EE6-4342-B048-85BDC9FD1C3A}</a:tableStyleId>
              </a:tblPr>
              <a:tblGrid>
                <a:gridCol w="2143618"/>
                <a:gridCol w="2257428"/>
                <a:gridCol w="4388141"/>
              </a:tblGrid>
              <a:tr h="323321">
                <a:tc>
                  <a:txBody>
                    <a:bodyPr/>
                    <a:lstStyle/>
                    <a:p>
                      <a:r>
                        <a:rPr lang="en-US" sz="1500" dirty="0" smtClean="0"/>
                        <a:t>Position</a:t>
                      </a:r>
                      <a:endParaRPr lang="en-US" sz="1500" dirty="0"/>
                    </a:p>
                  </a:txBody>
                  <a:tcPr marT="38100" marB="38100"/>
                </a:tc>
                <a:tc>
                  <a:txBody>
                    <a:bodyPr/>
                    <a:lstStyle/>
                    <a:p>
                      <a:r>
                        <a:rPr lang="en-US" sz="1500" dirty="0" smtClean="0"/>
                        <a:t>Name</a:t>
                      </a:r>
                      <a:endParaRPr lang="en-US" sz="1500" dirty="0"/>
                    </a:p>
                  </a:txBody>
                  <a:tcPr marT="38100" marB="38100"/>
                </a:tc>
                <a:tc>
                  <a:txBody>
                    <a:bodyPr/>
                    <a:lstStyle/>
                    <a:p>
                      <a:r>
                        <a:rPr lang="en-US" sz="1500" dirty="0" smtClean="0"/>
                        <a:t>Resource</a:t>
                      </a:r>
                      <a:endParaRPr lang="en-US" sz="1500" dirty="0"/>
                    </a:p>
                  </a:txBody>
                  <a:tcPr marT="38100" marB="38100"/>
                </a:tc>
              </a:tr>
              <a:tr h="323321">
                <a:tc>
                  <a:txBody>
                    <a:bodyPr/>
                    <a:lstStyle/>
                    <a:p>
                      <a:r>
                        <a:rPr lang="en-US" sz="1500" dirty="0" smtClean="0"/>
                        <a:t>President</a:t>
                      </a:r>
                      <a:endParaRPr lang="en-US" sz="1500" dirty="0"/>
                    </a:p>
                  </a:txBody>
                  <a:tcPr marT="38100" marB="38100"/>
                </a:tc>
                <a:tc>
                  <a:txBody>
                    <a:bodyPr/>
                    <a:lstStyle/>
                    <a:p>
                      <a:r>
                        <a:rPr lang="en-US" sz="1500" dirty="0" smtClean="0"/>
                        <a:t>Ken Matsubayashi</a:t>
                      </a:r>
                      <a:endParaRPr lang="en-US" sz="1500" dirty="0"/>
                    </a:p>
                  </a:txBody>
                  <a:tcPr marT="38100" marB="38100"/>
                </a:tc>
                <a:tc>
                  <a:txBody>
                    <a:bodyPr/>
                    <a:lstStyle/>
                    <a:p>
                      <a:r>
                        <a:rPr lang="en-US" sz="1500" dirty="0" smtClean="0"/>
                        <a:t>General</a:t>
                      </a:r>
                      <a:r>
                        <a:rPr lang="en-US" sz="1500" baseline="0" dirty="0" smtClean="0"/>
                        <a:t> stuff and others</a:t>
                      </a:r>
                      <a:endParaRPr lang="en-US" sz="1500" dirty="0"/>
                    </a:p>
                  </a:txBody>
                  <a:tcPr marT="38100" marB="38100"/>
                </a:tc>
              </a:tr>
              <a:tr h="323321">
                <a:tc>
                  <a:txBody>
                    <a:bodyPr/>
                    <a:lstStyle/>
                    <a:p>
                      <a:r>
                        <a:rPr lang="en-US" sz="1500" dirty="0" smtClean="0"/>
                        <a:t>Vice President</a:t>
                      </a:r>
                      <a:endParaRPr lang="en-US" sz="1500" dirty="0"/>
                    </a:p>
                  </a:txBody>
                  <a:tcPr marT="38100" marB="38100"/>
                </a:tc>
                <a:tc>
                  <a:txBody>
                    <a:bodyPr/>
                    <a:lstStyle/>
                    <a:p>
                      <a:r>
                        <a:rPr lang="en-US" sz="1500" dirty="0" smtClean="0"/>
                        <a:t>Cynthia Bader</a:t>
                      </a:r>
                      <a:endParaRPr lang="en-US" sz="1500" dirty="0"/>
                    </a:p>
                  </a:txBody>
                  <a:tcPr marT="38100" marB="38100"/>
                </a:tc>
                <a:tc>
                  <a:txBody>
                    <a:bodyPr/>
                    <a:lstStyle/>
                    <a:p>
                      <a:r>
                        <a:rPr lang="en-US" sz="1500" dirty="0" smtClean="0"/>
                        <a:t>Tournament</a:t>
                      </a:r>
                      <a:endParaRPr lang="en-US" sz="1500" dirty="0"/>
                    </a:p>
                  </a:txBody>
                  <a:tcPr marT="38100" marB="38100"/>
                </a:tc>
              </a:tr>
              <a:tr h="533400">
                <a:tc>
                  <a:txBody>
                    <a:bodyPr/>
                    <a:lstStyle/>
                    <a:p>
                      <a:r>
                        <a:rPr lang="en-US" sz="1500" dirty="0" smtClean="0"/>
                        <a:t>Athletic Director</a:t>
                      </a:r>
                      <a:endParaRPr lang="en-US" sz="1500" dirty="0"/>
                    </a:p>
                  </a:txBody>
                  <a:tcPr marT="38100" marB="38100"/>
                </a:tc>
                <a:tc>
                  <a:txBody>
                    <a:bodyPr/>
                    <a:lstStyle/>
                    <a:p>
                      <a:r>
                        <a:rPr lang="en-US" sz="1500" dirty="0" smtClean="0"/>
                        <a:t>Brett</a:t>
                      </a:r>
                      <a:r>
                        <a:rPr lang="en-US" sz="1500" baseline="0" dirty="0" smtClean="0"/>
                        <a:t> Yamaguchi</a:t>
                      </a:r>
                      <a:endParaRPr lang="en-US" sz="1500" dirty="0"/>
                    </a:p>
                  </a:txBody>
                  <a:tcPr marT="38100" marB="38100"/>
                </a:tc>
                <a:tc>
                  <a:txBody>
                    <a:bodyPr/>
                    <a:lstStyle/>
                    <a:p>
                      <a:r>
                        <a:rPr lang="en-US" sz="1500" dirty="0" smtClean="0"/>
                        <a:t>Basketball</a:t>
                      </a:r>
                      <a:r>
                        <a:rPr lang="en-US" sz="1500" baseline="0" dirty="0" smtClean="0"/>
                        <a:t> activities: practices, team formations</a:t>
                      </a:r>
                      <a:endParaRPr lang="en-US" sz="1500" dirty="0"/>
                    </a:p>
                  </a:txBody>
                  <a:tcPr marT="38100" marB="38100"/>
                </a:tc>
              </a:tr>
              <a:tr h="533400">
                <a:tc>
                  <a:txBody>
                    <a:bodyPr/>
                    <a:lstStyle/>
                    <a:p>
                      <a:r>
                        <a:rPr lang="en-US" sz="1500" dirty="0" smtClean="0"/>
                        <a:t>Membership</a:t>
                      </a:r>
                      <a:endParaRPr lang="en-US" sz="1500" dirty="0"/>
                    </a:p>
                  </a:txBody>
                  <a:tcPr marT="38100" marB="38100"/>
                </a:tc>
                <a:tc>
                  <a:txBody>
                    <a:bodyPr/>
                    <a:lstStyle/>
                    <a:p>
                      <a:r>
                        <a:rPr lang="en-US" sz="1500" dirty="0" smtClean="0"/>
                        <a:t>Frances Kim</a:t>
                      </a:r>
                      <a:endParaRPr lang="en-US" sz="1500" dirty="0"/>
                    </a:p>
                  </a:txBody>
                  <a:tcPr marT="38100" marB="38100"/>
                </a:tc>
                <a:tc>
                  <a:txBody>
                    <a:bodyPr/>
                    <a:lstStyle/>
                    <a:p>
                      <a:r>
                        <a:rPr lang="en-US" sz="1500" dirty="0" smtClean="0"/>
                        <a:t>Registration,</a:t>
                      </a:r>
                      <a:r>
                        <a:rPr lang="en-US" sz="1500" baseline="0" dirty="0" smtClean="0"/>
                        <a:t> rosters, team formations</a:t>
                      </a:r>
                      <a:endParaRPr lang="en-US" sz="1500" dirty="0"/>
                    </a:p>
                  </a:txBody>
                  <a:tcPr marT="38100" marB="38100"/>
                </a:tc>
              </a:tr>
              <a:tr h="323321">
                <a:tc>
                  <a:txBody>
                    <a:bodyPr/>
                    <a:lstStyle/>
                    <a:p>
                      <a:r>
                        <a:rPr lang="en-US" sz="1500" dirty="0" smtClean="0"/>
                        <a:t>Secretary</a:t>
                      </a:r>
                      <a:endParaRPr lang="en-US" sz="1500" dirty="0"/>
                    </a:p>
                  </a:txBody>
                  <a:tcPr marT="38100" marB="38100"/>
                </a:tc>
                <a:tc>
                  <a:txBody>
                    <a:bodyPr/>
                    <a:lstStyle/>
                    <a:p>
                      <a:r>
                        <a:rPr lang="en-US" sz="1500" dirty="0" err="1" smtClean="0"/>
                        <a:t>Yesenia</a:t>
                      </a:r>
                      <a:r>
                        <a:rPr lang="en-US" sz="1500" baseline="0" dirty="0" smtClean="0"/>
                        <a:t> Lowe</a:t>
                      </a:r>
                      <a:endParaRPr lang="en-US" sz="1500" dirty="0"/>
                    </a:p>
                  </a:txBody>
                  <a:tcPr marT="38100" marB="38100"/>
                </a:tc>
                <a:tc>
                  <a:txBody>
                    <a:bodyPr/>
                    <a:lstStyle/>
                    <a:p>
                      <a:r>
                        <a:rPr lang="en-US" sz="1500" dirty="0" smtClean="0"/>
                        <a:t>Records, uniforms, year end gifts</a:t>
                      </a:r>
                      <a:endParaRPr lang="en-US" sz="1500" dirty="0"/>
                    </a:p>
                  </a:txBody>
                  <a:tcPr marT="38100" marB="38100"/>
                </a:tc>
              </a:tr>
              <a:tr h="533400">
                <a:tc>
                  <a:txBody>
                    <a:bodyPr/>
                    <a:lstStyle/>
                    <a:p>
                      <a:r>
                        <a:rPr lang="en-US" sz="1500" dirty="0" smtClean="0"/>
                        <a:t>Treasurer</a:t>
                      </a:r>
                      <a:endParaRPr lang="en-US" sz="1500" dirty="0"/>
                    </a:p>
                  </a:txBody>
                  <a:tcPr marT="38100" marB="38100"/>
                </a:tc>
                <a:tc>
                  <a:txBody>
                    <a:bodyPr/>
                    <a:lstStyle/>
                    <a:p>
                      <a:r>
                        <a:rPr lang="en-US" sz="1500" dirty="0" smtClean="0"/>
                        <a:t>Ray </a:t>
                      </a:r>
                      <a:r>
                        <a:rPr lang="en-US" sz="1500" dirty="0" err="1" smtClean="0"/>
                        <a:t>Sakihara</a:t>
                      </a:r>
                      <a:r>
                        <a:rPr lang="en-US" sz="1500" dirty="0" smtClean="0"/>
                        <a:t> (interim)</a:t>
                      </a:r>
                      <a:endParaRPr lang="en-US" sz="1500" dirty="0"/>
                    </a:p>
                  </a:txBody>
                  <a:tcPr marT="38100" marB="38100"/>
                </a:tc>
                <a:tc>
                  <a:txBody>
                    <a:bodyPr/>
                    <a:lstStyle/>
                    <a:p>
                      <a:r>
                        <a:rPr lang="en-US" sz="1500" dirty="0" smtClean="0"/>
                        <a:t>Ref fees, reimbursements, </a:t>
                      </a:r>
                      <a:r>
                        <a:rPr lang="en-US" sz="1500" dirty="0" err="1" smtClean="0"/>
                        <a:t>etc</a:t>
                      </a:r>
                      <a:endParaRPr lang="en-US" sz="1500" dirty="0"/>
                    </a:p>
                  </a:txBody>
                  <a:tcPr marT="38100" marB="38100"/>
                </a:tc>
              </a:tr>
              <a:tr h="762000">
                <a:tc>
                  <a:txBody>
                    <a:bodyPr/>
                    <a:lstStyle/>
                    <a:p>
                      <a:r>
                        <a:rPr lang="en-US" sz="1500" dirty="0" smtClean="0"/>
                        <a:t>Girls</a:t>
                      </a:r>
                      <a:r>
                        <a:rPr lang="en-US" sz="1500" baseline="0" dirty="0" smtClean="0"/>
                        <a:t> League Rep</a:t>
                      </a:r>
                      <a:endParaRPr lang="en-US" sz="1500" dirty="0"/>
                    </a:p>
                  </a:txBody>
                  <a:tcPr marT="38100" marB="38100"/>
                </a:tc>
                <a:tc>
                  <a:txBody>
                    <a:bodyPr/>
                    <a:lstStyle/>
                    <a:p>
                      <a:r>
                        <a:rPr lang="en-US" sz="1500" dirty="0" smtClean="0"/>
                        <a:t>Ken Matsubayashi</a:t>
                      </a:r>
                      <a:endParaRPr lang="en-US" sz="1500" dirty="0"/>
                    </a:p>
                  </a:txBody>
                  <a:tcPr marT="38100" marB="38100"/>
                </a:tc>
                <a:tc>
                  <a:txBody>
                    <a:bodyPr/>
                    <a:lstStyle/>
                    <a:p>
                      <a:r>
                        <a:rPr lang="en-US" sz="1500" dirty="0" smtClean="0"/>
                        <a:t>Game feedback, rules interpretations, suggestions for improvement</a:t>
                      </a:r>
                      <a:endParaRPr lang="en-US" sz="1500" dirty="0"/>
                    </a:p>
                  </a:txBody>
                  <a:tcPr marT="38100" marB="38100"/>
                </a:tc>
              </a:tr>
              <a:tr h="323321">
                <a:tc>
                  <a:txBody>
                    <a:bodyPr/>
                    <a:lstStyle/>
                    <a:p>
                      <a:r>
                        <a:rPr lang="en-US" sz="1500" dirty="0" smtClean="0"/>
                        <a:t>Boys League Rep</a:t>
                      </a:r>
                      <a:endParaRPr lang="en-US" sz="1500" dirty="0"/>
                    </a:p>
                  </a:txBody>
                  <a:tcPr marT="38100" marB="38100"/>
                </a:tc>
                <a:tc>
                  <a:txBody>
                    <a:bodyPr/>
                    <a:lstStyle/>
                    <a:p>
                      <a:r>
                        <a:rPr lang="en-US" sz="1500" dirty="0" smtClean="0"/>
                        <a:t>Nikki </a:t>
                      </a:r>
                      <a:r>
                        <a:rPr lang="en-US" sz="1500" dirty="0" err="1" smtClean="0"/>
                        <a:t>Iwashimizu</a:t>
                      </a:r>
                      <a:endParaRPr lang="en-US" sz="1500" dirty="0"/>
                    </a:p>
                  </a:txBody>
                  <a:tcPr marT="38100" marB="38100"/>
                </a:tc>
                <a:tc>
                  <a:txBody>
                    <a:bodyPr/>
                    <a:lstStyle/>
                    <a:p>
                      <a:r>
                        <a:rPr lang="en-US" sz="1500" dirty="0" smtClean="0"/>
                        <a:t>Same as girls league</a:t>
                      </a:r>
                      <a:endParaRPr lang="en-US" sz="1500" dirty="0"/>
                    </a:p>
                  </a:txBody>
                  <a:tcPr marT="38100" marB="38100"/>
                </a:tc>
              </a:tr>
            </a:tbl>
          </a:graphicData>
        </a:graphic>
      </p:graphicFrame>
    </p:spTree>
    <p:extLst>
      <p:ext uri="{BB962C8B-B14F-4D97-AF65-F5344CB8AC3E}">
        <p14:creationId xmlns:p14="http://schemas.microsoft.com/office/powerpoint/2010/main" val="2214164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Coaches-Equipment/Gym</a:t>
            </a:r>
            <a:endParaRPr lang="en-US" dirty="0"/>
          </a:p>
        </p:txBody>
      </p:sp>
      <p:sp>
        <p:nvSpPr>
          <p:cNvPr id="3" name="Content Placeholder 2"/>
          <p:cNvSpPr>
            <a:spLocks noGrp="1"/>
          </p:cNvSpPr>
          <p:nvPr>
            <p:ph idx="1"/>
          </p:nvPr>
        </p:nvSpPr>
        <p:spPr>
          <a:xfrm>
            <a:off x="549275" y="1340428"/>
            <a:ext cx="8042276" cy="3619500"/>
          </a:xfrm>
        </p:spPr>
        <p:txBody>
          <a:bodyPr>
            <a:normAutofit fontScale="92500" lnSpcReduction="10000"/>
          </a:bodyPr>
          <a:lstStyle/>
          <a:p>
            <a:r>
              <a:rPr lang="en-US" dirty="0"/>
              <a:t>Follow gym open/close protocols (provided)</a:t>
            </a:r>
          </a:p>
          <a:p>
            <a:r>
              <a:rPr lang="en-US" dirty="0"/>
              <a:t>Home games:  Coaches are responsible for gym monitor duties</a:t>
            </a:r>
          </a:p>
          <a:p>
            <a:pPr lvl="1"/>
            <a:r>
              <a:rPr lang="en-US" dirty="0"/>
              <a:t>Clean up, garbage can availability, </a:t>
            </a:r>
            <a:r>
              <a:rPr lang="en-US" dirty="0" smtClean="0"/>
              <a:t>first aid</a:t>
            </a:r>
            <a:endParaRPr lang="en-US" dirty="0"/>
          </a:p>
          <a:p>
            <a:r>
              <a:rPr lang="en-US" dirty="0" smtClean="0"/>
              <a:t>Ice packs and scorebooks </a:t>
            </a:r>
            <a:r>
              <a:rPr lang="mr-IN" dirty="0" smtClean="0"/>
              <a:t>–</a:t>
            </a:r>
            <a:r>
              <a:rPr lang="en-US" dirty="0" smtClean="0"/>
              <a:t> provided by AA</a:t>
            </a:r>
          </a:p>
          <a:p>
            <a:r>
              <a:rPr lang="en-US" dirty="0" smtClean="0"/>
              <a:t>Shared basketballs </a:t>
            </a:r>
            <a:r>
              <a:rPr lang="mr-IN" dirty="0" smtClean="0"/>
              <a:t>–</a:t>
            </a:r>
            <a:r>
              <a:rPr lang="en-US" dirty="0" smtClean="0"/>
              <a:t> provided by AA</a:t>
            </a:r>
          </a:p>
          <a:p>
            <a:pPr lvl="1"/>
            <a:r>
              <a:rPr lang="en-US" dirty="0" smtClean="0"/>
              <a:t>Storage cart </a:t>
            </a:r>
            <a:r>
              <a:rPr lang="mr-IN" dirty="0" smtClean="0"/>
              <a:t>–</a:t>
            </a:r>
            <a:r>
              <a:rPr lang="en-US" dirty="0"/>
              <a:t> </a:t>
            </a:r>
            <a:r>
              <a:rPr lang="en-US" dirty="0" smtClean="0"/>
              <a:t>conduct inventory check at end of practice</a:t>
            </a:r>
          </a:p>
          <a:p>
            <a:pPr lvl="1"/>
            <a:r>
              <a:rPr lang="en-US" dirty="0" smtClean="0"/>
              <a:t>Each team has 1 game ball</a:t>
            </a:r>
          </a:p>
          <a:p>
            <a:endParaRPr lang="en-US" dirty="0"/>
          </a:p>
        </p:txBody>
      </p:sp>
    </p:spTree>
    <p:extLst>
      <p:ext uri="{BB962C8B-B14F-4D97-AF65-F5344CB8AC3E}">
        <p14:creationId xmlns:p14="http://schemas.microsoft.com/office/powerpoint/2010/main" val="5178568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Expo.thmx</Template>
  <TotalTime>420</TotalTime>
  <Words>1564</Words>
  <Application>Microsoft Macintosh PowerPoint</Application>
  <PresentationFormat>On-screen Show (16:10)</PresentationFormat>
  <Paragraphs>195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Breeze</vt:lpstr>
      <vt:lpstr>SACBC Athletic Association</vt:lpstr>
      <vt:lpstr>Agenda</vt:lpstr>
      <vt:lpstr>Organization</vt:lpstr>
      <vt:lpstr>Who We Are?</vt:lpstr>
      <vt:lpstr>Who Makes Up the EGBAL/ EBYAL</vt:lpstr>
      <vt:lpstr>New This Year</vt:lpstr>
      <vt:lpstr>Leadership Team</vt:lpstr>
      <vt:lpstr>Board of Directors</vt:lpstr>
      <vt:lpstr>Coaches-Equipment/Gym</vt:lpstr>
      <vt:lpstr>Coaches – League/Gameplay</vt:lpstr>
      <vt:lpstr>Managers-Communications/ Organization</vt:lpstr>
      <vt:lpstr>Managers-League Duties</vt:lpstr>
      <vt:lpstr>SECURITY</vt:lpstr>
      <vt:lpstr>Miscellaneous</vt:lpstr>
      <vt:lpstr>Member Families</vt:lpstr>
      <vt:lpstr>Annual Duties/ Mandatory Events</vt:lpstr>
      <vt:lpstr>Hanamatsuri Tournament</vt:lpstr>
      <vt:lpstr>Member Expectations</vt:lpstr>
      <vt:lpstr>Other AA Activities: Volunteer Opportunities</vt:lpstr>
      <vt:lpstr>FAQ’s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Matsubayashi</dc:creator>
  <cp:lastModifiedBy>Ken Matsubayashi</cp:lastModifiedBy>
  <cp:revision>59</cp:revision>
  <dcterms:created xsi:type="dcterms:W3CDTF">2017-09-06T06:55:18Z</dcterms:created>
  <dcterms:modified xsi:type="dcterms:W3CDTF">2017-09-29T05:33:15Z</dcterms:modified>
</cp:coreProperties>
</file>